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511" r:id="rId3"/>
    <p:sldId id="528" r:id="rId4"/>
    <p:sldId id="515" r:id="rId5"/>
    <p:sldId id="517" r:id="rId6"/>
    <p:sldId id="519" r:id="rId7"/>
    <p:sldId id="520" r:id="rId8"/>
    <p:sldId id="526" r:id="rId9"/>
    <p:sldId id="527" r:id="rId10"/>
    <p:sldId id="295" r:id="rId11"/>
    <p:sldId id="416" r:id="rId12"/>
    <p:sldId id="439" r:id="rId13"/>
    <p:sldId id="420" r:id="rId14"/>
    <p:sldId id="419" r:id="rId15"/>
    <p:sldId id="418" r:id="rId16"/>
    <p:sldId id="440" r:id="rId17"/>
    <p:sldId id="446" r:id="rId18"/>
    <p:sldId id="505" r:id="rId19"/>
    <p:sldId id="502" r:id="rId20"/>
    <p:sldId id="503" r:id="rId21"/>
    <p:sldId id="508" r:id="rId22"/>
    <p:sldId id="509" r:id="rId23"/>
    <p:sldId id="506" r:id="rId24"/>
    <p:sldId id="412" r:id="rId25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793" autoAdjust="0"/>
    <p:restoredTop sz="93245" autoAdjust="0"/>
  </p:normalViewPr>
  <p:slideViewPr>
    <p:cSldViewPr>
      <p:cViewPr>
        <p:scale>
          <a:sx n="75" d="100"/>
          <a:sy n="75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r>
              <a:rPr lang="it-IT" smtClean="0"/>
              <a:t>25/09/2015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F6C7F0D0-F398-40FD-95B3-60CC51521F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485910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r>
              <a:rPr lang="it-IT" smtClean="0"/>
              <a:t>25/09/2015</a:t>
            </a:r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59" tIns="47380" rIns="94759" bIns="4738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77CF4282-AA57-40A5-981C-7C7E170D63D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931041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F4282-AA57-40A5-981C-7C7E170D63D0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it-IT" smtClean="0"/>
              <a:t>25/09/2015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9870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F4282-AA57-40A5-981C-7C7E170D63D0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it-IT" smtClean="0"/>
              <a:t>25/09/2015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0750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it-IT" smtClean="0"/>
              <a:t>25/09/2015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CF4282-AA57-40A5-981C-7C7E170D63D0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890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it-IT" smtClean="0"/>
              <a:t>20/11/2015</a:t>
            </a:r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4B4F9B-BADA-4E8C-9933-39C759AB8D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it-IT" smtClean="0"/>
              <a:t>20/11/2015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B4F9B-BADA-4E8C-9933-39C759AB8D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/>
              <a:t>20/11/2015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4B4F9B-BADA-4E8C-9933-39C759AB8D1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20/11/2015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B4F9B-BADA-4E8C-9933-39C759AB8D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20/11/2015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B4F9B-BADA-4E8C-9933-39C759AB8D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556792"/>
            <a:ext cx="8935516" cy="468052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107504" y="68177"/>
            <a:ext cx="6624736" cy="1349461"/>
          </a:xfrm>
        </p:spPr>
        <p:txBody>
          <a:bodyPr rtlCol="0" anchor="t" anchorCtr="0">
            <a:normAutofit/>
            <a:scene3d>
              <a:camera prst="orthographicFront"/>
              <a:lightRig rig="soft" dir="t"/>
            </a:scene3d>
            <a:sp3d prstMaterial="softEdge"/>
          </a:bodyPr>
          <a:lstStyle>
            <a:lvl1pPr>
              <a:defRPr sz="3600"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0" name="Segnaposto data 3"/>
          <p:cNvSpPr>
            <a:spLocks noGrp="1"/>
          </p:cNvSpPr>
          <p:nvPr>
            <p:ph type="dt" sz="half" idx="10"/>
          </p:nvPr>
        </p:nvSpPr>
        <p:spPr>
          <a:xfrm>
            <a:off x="755576" y="6381328"/>
            <a:ext cx="1224136" cy="365760"/>
          </a:xfrm>
        </p:spPr>
        <p:txBody>
          <a:bodyPr anchor="ctr" anchorCtr="0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it-IT" smtClean="0"/>
              <a:t>20/11/2015</a:t>
            </a:r>
            <a:endParaRPr lang="it-IT" dirty="0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7504" y="6381328"/>
            <a:ext cx="552600" cy="365125"/>
          </a:xfrm>
        </p:spPr>
        <p:txBody>
          <a:bodyPr anchor="ctr" anchorCtr="0"/>
          <a:lstStyle>
            <a:lvl1pPr algn="l"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fld id="{E14B4F9B-BADA-4E8C-9933-39C759AB8D15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107504" y="1479036"/>
            <a:ext cx="89355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18558"/>
            <a:ext cx="2166764" cy="57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conda_P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556792"/>
            <a:ext cx="8935516" cy="468052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755576" y="6381328"/>
            <a:ext cx="1224136" cy="365760"/>
          </a:xfrm>
        </p:spPr>
        <p:txBody>
          <a:bodyPr anchor="ctr" anchorCtr="0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it-IT" smtClean="0"/>
              <a:t>20/11/2015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7504" y="6381328"/>
            <a:ext cx="552600" cy="365125"/>
          </a:xfrm>
        </p:spPr>
        <p:txBody>
          <a:bodyPr anchor="ctr" anchorCtr="0"/>
          <a:lstStyle>
            <a:lvl1pPr algn="l"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fld id="{E14B4F9B-BADA-4E8C-9933-39C759AB8D1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 hasCustomPrompt="1"/>
          </p:nvPr>
        </p:nvSpPr>
        <p:spPr>
          <a:xfrm>
            <a:off x="107504" y="68177"/>
            <a:ext cx="8935516" cy="1349461"/>
          </a:xfrm>
        </p:spPr>
        <p:txBody>
          <a:bodyPr rtlCol="0" anchor="t" anchorCtr="0">
            <a:noAutofit/>
            <a:scene3d>
              <a:camera prst="orthographicFront"/>
              <a:lightRig rig="soft" dir="t"/>
            </a:scene3d>
            <a:sp3d prstMaterial="softEdge"/>
          </a:bodyPr>
          <a:lstStyle>
            <a:lvl1pPr>
              <a:defRPr sz="2400" b="0"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br>
              <a:rPr kumimoji="0" lang="it-IT" smtClean="0"/>
            </a:br>
            <a:endParaRPr kumimoji="0" lang="en-US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107504" y="1479036"/>
            <a:ext cx="89355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8177"/>
            <a:ext cx="2094756" cy="53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55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onda_Parte_Due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igura a mano libera 21"/>
          <p:cNvSpPr>
            <a:spLocks/>
          </p:cNvSpPr>
          <p:nvPr userDrawn="1"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igura a mano libera 22"/>
          <p:cNvSpPr>
            <a:spLocks/>
          </p:cNvSpPr>
          <p:nvPr userDrawn="1"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Triangolo rettangolo 23"/>
          <p:cNvSpPr>
            <a:spLocks/>
          </p:cNvSpPr>
          <p:nvPr userDrawn="1"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25" name="Connettore 1 24"/>
          <p:cNvCxnSpPr/>
          <p:nvPr userDrawn="1"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107504" y="1575469"/>
            <a:ext cx="4389884" cy="466184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575469"/>
            <a:ext cx="4397995" cy="466184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Titolo 6"/>
          <p:cNvSpPr>
            <a:spLocks noGrp="1"/>
          </p:cNvSpPr>
          <p:nvPr>
            <p:ph type="title" hasCustomPrompt="1"/>
          </p:nvPr>
        </p:nvSpPr>
        <p:spPr>
          <a:xfrm>
            <a:off x="107504" y="68177"/>
            <a:ext cx="8935516" cy="1349461"/>
          </a:xfrm>
        </p:spPr>
        <p:txBody>
          <a:bodyPr rtlCol="0" anchor="t" anchorCtr="0">
            <a:noAutofit/>
            <a:scene3d>
              <a:camera prst="orthographicFront"/>
              <a:lightRig rig="soft" dir="t"/>
            </a:scene3d>
            <a:sp3d prstMaterial="softEdge"/>
          </a:bodyPr>
          <a:lstStyle>
            <a:lvl1pPr>
              <a:defRPr sz="2400" b="0"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br>
              <a:rPr kumimoji="0" lang="it-IT" smtClean="0"/>
            </a:br>
            <a:endParaRPr kumimoji="0" lang="en-US"/>
          </a:p>
        </p:txBody>
      </p:sp>
      <p:cxnSp>
        <p:nvCxnSpPr>
          <p:cNvPr id="11" name="Connettore 1 10"/>
          <p:cNvCxnSpPr/>
          <p:nvPr userDrawn="1"/>
        </p:nvCxnSpPr>
        <p:spPr>
          <a:xfrm>
            <a:off x="107504" y="1479036"/>
            <a:ext cx="89355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8177"/>
            <a:ext cx="2094756" cy="538399"/>
          </a:xfrm>
          <a:prstGeom prst="rect">
            <a:avLst/>
          </a:prstGeom>
        </p:spPr>
      </p:pic>
      <p:sp>
        <p:nvSpPr>
          <p:cNvPr id="20" name="Segnaposto data 3"/>
          <p:cNvSpPr>
            <a:spLocks noGrp="1"/>
          </p:cNvSpPr>
          <p:nvPr>
            <p:ph type="dt" sz="half" idx="10"/>
          </p:nvPr>
        </p:nvSpPr>
        <p:spPr>
          <a:xfrm>
            <a:off x="755576" y="6381328"/>
            <a:ext cx="1224136" cy="365760"/>
          </a:xfrm>
        </p:spPr>
        <p:txBody>
          <a:bodyPr anchor="ctr" anchorCtr="0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it-IT" smtClean="0"/>
              <a:t>20/11/2015</a:t>
            </a:r>
            <a:endParaRPr lang="it-IT"/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7504" y="6381328"/>
            <a:ext cx="552600" cy="365125"/>
          </a:xfrm>
        </p:spPr>
        <p:txBody>
          <a:bodyPr anchor="ctr" anchorCtr="0"/>
          <a:lstStyle>
            <a:lvl1pPr algn="l"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fld id="{E14B4F9B-BADA-4E8C-9933-39C759AB8D1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276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71800" y="1059712"/>
            <a:ext cx="5722976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/>
          </a:bodyPr>
          <a:lstStyle>
            <a:lvl1pPr algn="l">
              <a:buNone/>
              <a:defRPr sz="3600" b="1" cap="none" baseline="0"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635896" y="2931712"/>
            <a:ext cx="4858817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data 3"/>
          <p:cNvSpPr txBox="1">
            <a:spLocks/>
          </p:cNvSpPr>
          <p:nvPr userDrawn="1"/>
        </p:nvSpPr>
        <p:spPr>
          <a:xfrm>
            <a:off x="755576" y="6381328"/>
            <a:ext cx="1224136" cy="365760"/>
          </a:xfrm>
          <a:prstGeom prst="rect">
            <a:avLst/>
          </a:prstGeom>
        </p:spPr>
        <p:txBody>
          <a:bodyPr vert="horz" anchor="ctr" anchorCtr="0"/>
          <a:lstStyle>
            <a:defPPr>
              <a:defRPr lang="it-IT"/>
            </a:defPPr>
            <a:lvl1pPr marL="0" algn="l" defTabSz="914400" rtl="0" eaLnBrk="1" latinLnBrk="0" hangingPunct="1">
              <a:defRPr kumimoji="0" sz="1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mtClean="0"/>
              <a:t>16/03/2015</a:t>
            </a:r>
            <a:endParaRPr lang="it-IT"/>
          </a:p>
        </p:txBody>
      </p:sp>
      <p:sp>
        <p:nvSpPr>
          <p:cNvPr id="10" name="Segnaposto numero diapositiva 5"/>
          <p:cNvSpPr txBox="1">
            <a:spLocks/>
          </p:cNvSpPr>
          <p:nvPr userDrawn="1"/>
        </p:nvSpPr>
        <p:spPr>
          <a:xfrm>
            <a:off x="107504" y="6381328"/>
            <a:ext cx="552600" cy="365125"/>
          </a:xfrm>
          <a:prstGeom prst="rect">
            <a:avLst/>
          </a:prstGeom>
        </p:spPr>
        <p:txBody>
          <a:bodyPr vert="horz" anchor="ctr" anchorCtr="0"/>
          <a:lstStyle>
            <a:defPPr>
              <a:defRPr lang="it-IT"/>
            </a:defPPr>
            <a:lvl1pPr marL="0" algn="l" defTabSz="914400" rtl="0" eaLnBrk="1" latinLnBrk="0" hangingPunct="1">
              <a:defRPr kumimoji="0"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14B4F9B-BADA-4E8C-9933-39C759AB8D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 bianc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71800" y="1059712"/>
            <a:ext cx="5722976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/>
          </a:bodyPr>
          <a:lstStyle>
            <a:lvl1pPr algn="l">
              <a:buNone/>
              <a:defRPr sz="3600" b="1" cap="none" baseline="0">
                <a:solidFill>
                  <a:schemeClr val="bg1">
                    <a:lumMod val="65000"/>
                    <a:lumOff val="3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635896" y="2931712"/>
            <a:ext cx="4858817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data 3"/>
          <p:cNvSpPr txBox="1">
            <a:spLocks/>
          </p:cNvSpPr>
          <p:nvPr userDrawn="1"/>
        </p:nvSpPr>
        <p:spPr>
          <a:xfrm>
            <a:off x="755576" y="6381328"/>
            <a:ext cx="1224136" cy="365760"/>
          </a:xfrm>
          <a:prstGeom prst="rect">
            <a:avLst/>
          </a:prstGeom>
        </p:spPr>
        <p:txBody>
          <a:bodyPr vert="horz" anchor="ctr" anchorCtr="0"/>
          <a:lstStyle>
            <a:defPPr>
              <a:defRPr lang="it-IT"/>
            </a:defPPr>
            <a:lvl1pPr marL="0" algn="l" defTabSz="914400" rtl="0" eaLnBrk="1" latinLnBrk="0" hangingPunct="1">
              <a:defRPr kumimoji="0" sz="1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mtClean="0"/>
              <a:t>20/11/2015</a:t>
            </a:r>
            <a:endParaRPr lang="it-IT" dirty="0"/>
          </a:p>
        </p:txBody>
      </p:sp>
      <p:sp>
        <p:nvSpPr>
          <p:cNvPr id="10" name="Segnaposto numero diapositiva 5"/>
          <p:cNvSpPr txBox="1">
            <a:spLocks/>
          </p:cNvSpPr>
          <p:nvPr userDrawn="1"/>
        </p:nvSpPr>
        <p:spPr>
          <a:xfrm>
            <a:off x="107504" y="6381328"/>
            <a:ext cx="552600" cy="365125"/>
          </a:xfrm>
          <a:prstGeom prst="rect">
            <a:avLst/>
          </a:prstGeom>
        </p:spPr>
        <p:txBody>
          <a:bodyPr vert="horz" anchor="ctr" anchorCtr="0"/>
          <a:lstStyle>
            <a:defPPr>
              <a:defRPr lang="it-IT"/>
            </a:defPPr>
            <a:lvl1pPr marL="0" algn="l" defTabSz="914400" rtl="0" eaLnBrk="1" latinLnBrk="0" hangingPunct="1">
              <a:defRPr kumimoji="0"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14B4F9B-BADA-4E8C-9933-39C759AB8D15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32656"/>
            <a:ext cx="2519369" cy="6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910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20/11/2015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B4F9B-BADA-4E8C-9933-39C759AB8D1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20/11/2015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B4F9B-BADA-4E8C-9933-39C759AB8D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20/11/2015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B4F9B-BADA-4E8C-9933-39C759AB8D1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6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/>
              <a:t>20/11/2015</a:t>
            </a:r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4B4F9B-BADA-4E8C-9933-39C759AB8D1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3" r:id="rId4"/>
    <p:sldLayoutId id="2147483663" r:id="rId5"/>
    <p:sldLayoutId id="2147483674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6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ttotitolo 2"/>
          <p:cNvSpPr txBox="1">
            <a:spLocks/>
          </p:cNvSpPr>
          <p:nvPr/>
        </p:nvSpPr>
        <p:spPr>
          <a:xfrm>
            <a:off x="395536" y="5229200"/>
            <a:ext cx="6821000" cy="1192604"/>
          </a:xfrm>
          <a:prstGeom prst="rect">
            <a:avLst/>
          </a:prstGeom>
        </p:spPr>
        <p:txBody>
          <a:bodyPr vert="horz" lIns="45720" rIns="45720">
            <a:no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r>
              <a:rPr lang="it-IT" sz="2800" b="1" dirty="0" smtClean="0">
                <a:solidFill>
                  <a:schemeClr val="bg1"/>
                </a:solidFill>
              </a:rPr>
              <a:t>Luca Marchesi</a:t>
            </a:r>
          </a:p>
          <a:p>
            <a:pPr algn="l"/>
            <a:r>
              <a:rPr lang="it-IT" sz="2400" dirty="0">
                <a:solidFill>
                  <a:schemeClr val="bg1"/>
                </a:solidFill>
              </a:rPr>
              <a:t>Direttore Generale di ARPA FVG</a:t>
            </a:r>
          </a:p>
          <a:p>
            <a:pPr algn="l"/>
            <a:r>
              <a:rPr lang="it-IT" sz="2400" dirty="0" smtClean="0">
                <a:solidFill>
                  <a:schemeClr val="bg1"/>
                </a:solidFill>
              </a:rPr>
              <a:t>Presidente di </a:t>
            </a:r>
            <a:r>
              <a:rPr lang="it-IT" sz="2400" dirty="0" err="1" smtClean="0">
                <a:solidFill>
                  <a:schemeClr val="bg1"/>
                </a:solidFill>
              </a:rPr>
              <a:t>AssoARPA</a:t>
            </a:r>
            <a:endParaRPr lang="it-IT" sz="2400" dirty="0" smtClean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04664"/>
            <a:ext cx="2147175" cy="4151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40" y="1823889"/>
            <a:ext cx="593407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57" y="404664"/>
            <a:ext cx="3815513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98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242" y="600967"/>
            <a:ext cx="2531343" cy="2779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24311"/>
            <a:ext cx="3069813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  <a:t/>
            </a:r>
            <a:br>
              <a:rPr lang="it-IT" dirty="0" smtClean="0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</a:br>
            <a:r>
              <a:rPr lang="it-IT" dirty="0" smtClean="0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  <a:t/>
            </a:r>
            <a:br>
              <a:rPr lang="it-IT" dirty="0" smtClean="0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</a:br>
            <a:r>
              <a:rPr lang="it-IT" sz="3100" b="0" dirty="0" smtClean="0"/>
              <a:t/>
            </a:r>
            <a:br>
              <a:rPr lang="it-IT" sz="3100" b="0" dirty="0" smtClean="0"/>
            </a:br>
            <a:r>
              <a:rPr lang="it-IT" sz="4000" dirty="0" smtClean="0"/>
              <a:t>La Legge 68/2015</a:t>
            </a:r>
            <a:endParaRPr lang="it-IT" sz="4000" dirty="0">
              <a:solidFill>
                <a:schemeClr val="bg1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635896" y="3311200"/>
            <a:ext cx="4858817" cy="1454888"/>
          </a:xfrm>
        </p:spPr>
        <p:txBody>
          <a:bodyPr>
            <a:normAutofit/>
          </a:bodyPr>
          <a:lstStyle/>
          <a:p>
            <a:r>
              <a:rPr lang="it-IT" sz="2400" smtClean="0"/>
              <a:t>Cosa cambia?</a:t>
            </a:r>
          </a:p>
          <a:p>
            <a:r>
              <a:rPr lang="it-IT" sz="2400" smtClean="0"/>
              <a:t>Dove interviene?</a:t>
            </a:r>
          </a:p>
          <a:p>
            <a:r>
              <a:rPr lang="it-IT" sz="2400" smtClean="0"/>
              <a:t>Ci sono analogie?</a:t>
            </a:r>
            <a:endParaRPr lang="it-IT" sz="2400" dirty="0" smtClean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294967295"/>
          </p:nvPr>
        </p:nvSpPr>
        <p:spPr>
          <a:xfrm>
            <a:off x="8589963" y="6408738"/>
            <a:ext cx="554037" cy="365125"/>
          </a:xfrm>
        </p:spPr>
        <p:txBody>
          <a:bodyPr/>
          <a:lstStyle/>
          <a:p>
            <a:fld id="{E14B4F9B-BADA-4E8C-9933-39C759AB8D15}" type="slidenum">
              <a:rPr lang="it-IT" smtClean="0"/>
              <a:pPr/>
              <a:t>10</a:t>
            </a:fld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885" y="3396665"/>
            <a:ext cx="487363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142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4124" y="44624"/>
            <a:ext cx="2040084" cy="1368152"/>
          </a:xfrm>
          <a:prstGeom prst="rect">
            <a:avLst/>
          </a:prstGeom>
        </p:spPr>
      </p:pic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/>
              <a:t>Legge 68/2015  “</a:t>
            </a:r>
            <a:r>
              <a:rPr lang="it-IT" i="1" dirty="0"/>
              <a:t>Disposizioni in materia di delitti contro l'ambiente</a:t>
            </a:r>
            <a:r>
              <a:rPr lang="it-IT" dirty="0"/>
              <a:t>”,  in vigore dal </a:t>
            </a:r>
            <a:r>
              <a:rPr lang="it-IT" dirty="0" smtClean="0"/>
              <a:t>29/05/2015, modifica:</a:t>
            </a:r>
          </a:p>
          <a:p>
            <a:pPr marL="880110" lvl="1" indent="-514350">
              <a:buFont typeface="+mj-lt"/>
              <a:buAutoNum type="arabicPeriod"/>
            </a:pPr>
            <a:r>
              <a:rPr lang="it-IT" sz="2700" b="1" dirty="0"/>
              <a:t>I</a:t>
            </a:r>
            <a:r>
              <a:rPr lang="it-IT" sz="2700" b="1" dirty="0" smtClean="0"/>
              <a:t>l </a:t>
            </a:r>
            <a:r>
              <a:rPr lang="it-IT" sz="2700" b="1" dirty="0"/>
              <a:t>codice penale </a:t>
            </a:r>
            <a:r>
              <a:rPr lang="it-IT" sz="2700" dirty="0"/>
              <a:t>con l’introduzione, dopo il TITOLO VI del libro secondo, del </a:t>
            </a:r>
            <a:r>
              <a:rPr lang="it-IT" sz="2700" i="1" dirty="0"/>
              <a:t>«TITOLO VI bis – DEI DELITTI </a:t>
            </a:r>
            <a:r>
              <a:rPr lang="it-IT" sz="2700" i="1" dirty="0" smtClean="0"/>
              <a:t>CONTRO </a:t>
            </a:r>
            <a:r>
              <a:rPr lang="it-IT" sz="2700" i="1" dirty="0"/>
              <a:t>L’AMBIENTE</a:t>
            </a:r>
            <a:r>
              <a:rPr lang="it-IT" sz="2700" i="1" dirty="0" smtClean="0"/>
              <a:t>»</a:t>
            </a:r>
            <a:endParaRPr lang="it-IT" sz="2700" dirty="0"/>
          </a:p>
          <a:p>
            <a:pPr marL="880110" lvl="1" indent="-514350">
              <a:buFont typeface="+mj-lt"/>
              <a:buAutoNum type="arabicPeriod"/>
            </a:pPr>
            <a:r>
              <a:rPr lang="it-IT" sz="2700" b="1" dirty="0"/>
              <a:t>I</a:t>
            </a:r>
            <a:r>
              <a:rPr lang="it-IT" sz="2700" b="1" dirty="0" smtClean="0"/>
              <a:t>l </a:t>
            </a:r>
            <a:r>
              <a:rPr lang="it-IT" sz="2700" b="1" dirty="0"/>
              <a:t>decreto legislativo 3 aprile 2006 n. 152 </a:t>
            </a:r>
            <a:r>
              <a:rPr lang="it-IT" sz="2700" dirty="0"/>
              <a:t>con l’introduzione, dopo la </a:t>
            </a:r>
            <a:r>
              <a:rPr lang="it-IT" sz="2700" dirty="0" smtClean="0"/>
              <a:t>Parte VI, della </a:t>
            </a:r>
            <a:r>
              <a:rPr lang="it-IT" sz="2700" dirty="0"/>
              <a:t>«</a:t>
            </a:r>
            <a:r>
              <a:rPr lang="it-IT" sz="2700" i="1" dirty="0"/>
              <a:t>PARTE </a:t>
            </a:r>
            <a:r>
              <a:rPr lang="it-IT" sz="2700" i="1" dirty="0" smtClean="0"/>
              <a:t>VI bis – DISCIPLINA SANZIONATORIA </a:t>
            </a:r>
            <a:r>
              <a:rPr lang="it-IT" sz="2700" i="1" dirty="0"/>
              <a:t>DEGLI ILLECITI AMMINISTRATIVI E PENALI IN MATERIA DI TUTELA AMBIENTALE</a:t>
            </a:r>
            <a:r>
              <a:rPr lang="it-IT" sz="2700" dirty="0"/>
              <a:t>».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b="0" dirty="0" smtClean="0"/>
              <a:t>La Legge 68/2015</a:t>
            </a:r>
            <a:br>
              <a:rPr lang="it-IT" sz="2400" b="0" dirty="0" smtClean="0"/>
            </a:br>
            <a:r>
              <a:rPr lang="it-IT" dirty="0" smtClean="0"/>
              <a:t>Dove interviene?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20/11/2015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4F9B-BADA-4E8C-9933-39C759AB8D15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16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Legge </a:t>
            </a:r>
            <a:r>
              <a:rPr lang="it-IT"/>
              <a:t>68/2015 </a:t>
            </a:r>
            <a:r>
              <a:rPr lang="it-IT" b="1" smtClean="0"/>
              <a:t>introduce </a:t>
            </a:r>
            <a:r>
              <a:rPr lang="it-IT" b="1" dirty="0"/>
              <a:t>il procedimento di estinzione in via amministrativa delle contravvenzioni in materia ambientale </a:t>
            </a:r>
            <a:r>
              <a:rPr lang="it-IT" dirty="0"/>
              <a:t>(art. 318 bis e </a:t>
            </a:r>
            <a:r>
              <a:rPr lang="it-IT" dirty="0" err="1"/>
              <a:t>ss</a:t>
            </a:r>
            <a:r>
              <a:rPr lang="it-IT" dirty="0"/>
              <a:t> TUA</a:t>
            </a:r>
            <a:r>
              <a:rPr lang="it-IT" smtClean="0"/>
              <a:t>) mediante </a:t>
            </a:r>
            <a:r>
              <a:rPr lang="it-IT" b="1" smtClean="0"/>
              <a:t>lo strumento della prescrizione</a:t>
            </a:r>
            <a:endParaRPr lang="it-IT" b="1" dirty="0"/>
          </a:p>
          <a:p>
            <a:r>
              <a:rPr lang="it-IT" smtClean="0"/>
              <a:t>E' un istituto </a:t>
            </a:r>
            <a:r>
              <a:rPr lang="it-IT" dirty="0"/>
              <a:t>di estremo interesse per il sistema delle </a:t>
            </a:r>
            <a:r>
              <a:rPr lang="it-IT"/>
              <a:t>Agenzie </a:t>
            </a:r>
            <a:r>
              <a:rPr lang="it-IT" smtClean="0"/>
              <a:t>nella loro </a:t>
            </a:r>
            <a:r>
              <a:rPr lang="it-IT" dirty="0"/>
              <a:t>duplice </a:t>
            </a:r>
            <a:r>
              <a:rPr lang="it-IT"/>
              <a:t>veste </a:t>
            </a:r>
            <a:r>
              <a:rPr lang="it-IT" smtClean="0"/>
              <a:t>di:</a:t>
            </a:r>
          </a:p>
          <a:p>
            <a:pPr lvl="1"/>
            <a:r>
              <a:rPr lang="it-IT" b="1" smtClean="0"/>
              <a:t>organo </a:t>
            </a:r>
            <a:r>
              <a:rPr lang="it-IT" b="1" dirty="0"/>
              <a:t>tecnico di controllo in materia ambientale</a:t>
            </a:r>
            <a:r>
              <a:rPr lang="it-IT" dirty="0"/>
              <a:t> a supporto di </a:t>
            </a:r>
            <a:r>
              <a:rPr lang="it-IT"/>
              <a:t>altre </a:t>
            </a:r>
            <a:r>
              <a:rPr lang="it-IT" smtClean="0"/>
              <a:t>Amministrazioni</a:t>
            </a:r>
          </a:p>
          <a:p>
            <a:pPr lvl="1"/>
            <a:r>
              <a:rPr lang="it-IT" b="1" smtClean="0"/>
              <a:t>ente </a:t>
            </a:r>
            <a:r>
              <a:rPr lang="it-IT" b="1" dirty="0"/>
              <a:t>al cui interno operano dipendenti aventi qualifica di UPG</a:t>
            </a:r>
            <a:r>
              <a:rPr lang="it-IT" dirty="0"/>
              <a:t>, chiamati da subito ad applicare la nuova normativa. 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b="0"/>
              <a:t>La Legge 68/2015</a:t>
            </a:r>
            <a:br>
              <a:rPr lang="it-IT" sz="2400" b="0"/>
            </a:br>
            <a:r>
              <a:rPr lang="it-IT" smtClean="0"/>
              <a:t>Cosa cambia?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20/11/2015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4F9B-BADA-4E8C-9933-39C759AB8D15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91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</a:t>
            </a:r>
            <a:r>
              <a:rPr lang="it-IT" dirty="0"/>
              <a:t>procedimento di </a:t>
            </a:r>
            <a:r>
              <a:rPr lang="it-IT" b="1" dirty="0"/>
              <a:t>estinzione in via amministrativa del </a:t>
            </a:r>
            <a:r>
              <a:rPr lang="it-IT" b="1" dirty="0" smtClean="0"/>
              <a:t>reato contravvenzionale </a:t>
            </a:r>
            <a:r>
              <a:rPr lang="it-IT" dirty="0" smtClean="0"/>
              <a:t>attraverso </a:t>
            </a:r>
          </a:p>
          <a:p>
            <a:pPr lvl="1"/>
            <a:r>
              <a:rPr lang="it-IT" b="1" dirty="0" smtClean="0"/>
              <a:t>prescrizioni tecniche da ottemperare </a:t>
            </a:r>
            <a:r>
              <a:rPr lang="it-IT" dirty="0" smtClean="0"/>
              <a:t>in un tempo tassativo </a:t>
            </a:r>
          </a:p>
          <a:p>
            <a:pPr lvl="1"/>
            <a:r>
              <a:rPr lang="it-IT" dirty="0" smtClean="0"/>
              <a:t>pagamento di una </a:t>
            </a:r>
            <a:r>
              <a:rPr lang="it-IT" b="1" dirty="0" smtClean="0"/>
              <a:t>sanzione pecuniaria</a:t>
            </a:r>
          </a:p>
          <a:p>
            <a:endParaRPr lang="it-IT" b="1" dirty="0"/>
          </a:p>
          <a:p>
            <a:r>
              <a:rPr lang="it-IT" b="1" dirty="0" smtClean="0"/>
              <a:t>si applica:</a:t>
            </a:r>
          </a:p>
          <a:p>
            <a:pPr lvl="1"/>
            <a:r>
              <a:rPr lang="it-IT" b="1" dirty="0" smtClean="0"/>
              <a:t>alle </a:t>
            </a:r>
            <a:r>
              <a:rPr lang="it-IT" b="1" dirty="0"/>
              <a:t>sole  ipotesi contravvenzionali</a:t>
            </a:r>
            <a:r>
              <a:rPr lang="it-IT" dirty="0"/>
              <a:t> in materia ambientale </a:t>
            </a:r>
            <a:r>
              <a:rPr lang="it-IT" b="1" dirty="0"/>
              <a:t>previste dal </a:t>
            </a:r>
            <a:r>
              <a:rPr lang="it-IT" b="1" dirty="0" smtClean="0"/>
              <a:t>TUA  </a:t>
            </a:r>
            <a:r>
              <a:rPr lang="it-IT" sz="2400" dirty="0" smtClean="0"/>
              <a:t>(</a:t>
            </a:r>
            <a:r>
              <a:rPr lang="it-IT" sz="2400" dirty="0"/>
              <a:t>campo di applicazione molto ampio)</a:t>
            </a:r>
            <a:endParaRPr lang="it-IT" dirty="0" smtClean="0"/>
          </a:p>
          <a:p>
            <a:pPr lvl="1"/>
            <a:r>
              <a:rPr lang="it-IT" dirty="0" smtClean="0"/>
              <a:t>che </a:t>
            </a:r>
            <a:r>
              <a:rPr lang="it-IT" b="1" dirty="0"/>
              <a:t>non hanno cagionato danno o pericolo concreto e attuale di danno alle risorse ambientali, urbanistiche o paesaggistiche protet</a:t>
            </a:r>
            <a:r>
              <a:rPr lang="it-IT" dirty="0"/>
              <a:t>te (art. 318 bis TUA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.</a:t>
            </a:r>
            <a:endParaRPr lang="it-IT" dirty="0"/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it-IT" sz="2400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Ambito di applicazione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20/11/2015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4F9B-BADA-4E8C-9933-39C759AB8D15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503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Il procedimento di cui agli artt. 318 bis e </a:t>
            </a:r>
            <a:r>
              <a:rPr lang="it-IT" dirty="0" err="1"/>
              <a:t>ss</a:t>
            </a:r>
            <a:r>
              <a:rPr lang="it-IT" dirty="0"/>
              <a:t> TUA è analogo a quello previsto dal </a:t>
            </a:r>
            <a:r>
              <a:rPr lang="it-IT" dirty="0" err="1"/>
              <a:t>Dlgs</a:t>
            </a:r>
            <a:r>
              <a:rPr lang="it-IT" dirty="0"/>
              <a:t>. 758/94 (artt. 20 – 24) in tema di violazione di norme sulla prevenzione degli infortuni sul </a:t>
            </a:r>
            <a:r>
              <a:rPr lang="it-IT" dirty="0" smtClean="0"/>
              <a:t>lavoro</a:t>
            </a:r>
          </a:p>
          <a:p>
            <a:r>
              <a:rPr lang="it-IT" dirty="0" smtClean="0"/>
              <a:t>Il procedimento è </a:t>
            </a:r>
            <a:r>
              <a:rPr lang="it-IT" dirty="0"/>
              <a:t>anch’esso finalizzato ad eliminare la contravvenzione </a:t>
            </a:r>
            <a:r>
              <a:rPr lang="it-IT" dirty="0" smtClean="0"/>
              <a:t>accertata, </a:t>
            </a:r>
            <a:r>
              <a:rPr lang="it-IT" dirty="0"/>
              <a:t>con attribuzione all’organo di </a:t>
            </a:r>
            <a:r>
              <a:rPr lang="it-IT" dirty="0" smtClean="0"/>
              <a:t>vigilanza - nell’esercizio </a:t>
            </a:r>
            <a:r>
              <a:rPr lang="it-IT" dirty="0"/>
              <a:t>delle funzioni di polizia </a:t>
            </a:r>
            <a:r>
              <a:rPr lang="it-IT" dirty="0" smtClean="0"/>
              <a:t>giudiziaria - </a:t>
            </a:r>
            <a:r>
              <a:rPr lang="it-IT" dirty="0"/>
              <a:t>del </a:t>
            </a:r>
            <a:r>
              <a:rPr lang="it-IT" b="1" dirty="0"/>
              <a:t>potere di fissare prescrizioni</a:t>
            </a:r>
            <a:r>
              <a:rPr lang="it-IT" dirty="0"/>
              <a:t> che, se osservate dal contravventore il quale provveda altresì al </a:t>
            </a:r>
            <a:r>
              <a:rPr lang="it-IT" b="1" dirty="0"/>
              <a:t>pagamento di una sanzione amministrativa pecuniaria, determinano l’estinzione del reato.</a:t>
            </a:r>
          </a:p>
          <a:p>
            <a:r>
              <a:rPr lang="it-IT" dirty="0" smtClean="0"/>
              <a:t>Tuttavia:</a:t>
            </a:r>
          </a:p>
          <a:p>
            <a:pPr lvl="1"/>
            <a:r>
              <a:rPr lang="it-IT" dirty="0" smtClean="0"/>
              <a:t>Complessità intrinseca maggiore</a:t>
            </a:r>
          </a:p>
          <a:p>
            <a:pPr lvl="1"/>
            <a:r>
              <a:rPr lang="it-IT" dirty="0" smtClean="0"/>
              <a:t>Pluralità di soggetti coinvolti (NOE, CFS, </a:t>
            </a:r>
            <a:r>
              <a:rPr lang="it-IT" dirty="0" err="1" smtClean="0"/>
              <a:t>CdP</a:t>
            </a:r>
            <a:r>
              <a:rPr lang="it-IT" dirty="0" smtClean="0"/>
              <a:t>, Polizie Locali …)</a:t>
            </a:r>
          </a:p>
          <a:p>
            <a:pPr lvl="1"/>
            <a:r>
              <a:rPr lang="it-IT" dirty="0"/>
              <a:t>S</a:t>
            </a:r>
            <a:r>
              <a:rPr lang="it-IT" dirty="0" smtClean="0"/>
              <a:t>ostanziali </a:t>
            </a:r>
            <a:r>
              <a:rPr lang="it-IT" dirty="0"/>
              <a:t>differenze procedimentali (accertamento del reato e prescrizione anche da parte di vigilanza non specializzata in materia ambientale, necessità di asseverazione della prescrizione, etc.</a:t>
            </a:r>
            <a:r>
              <a:rPr lang="it-IT" dirty="0" smtClean="0"/>
              <a:t>)</a:t>
            </a:r>
          </a:p>
          <a:p>
            <a:pPr lvl="1"/>
            <a:r>
              <a:rPr lang="it-IT" dirty="0"/>
              <a:t>N</a:t>
            </a:r>
            <a:r>
              <a:rPr lang="it-IT" dirty="0" smtClean="0"/>
              <a:t>ovità </a:t>
            </a:r>
            <a:r>
              <a:rPr lang="it-IT" dirty="0"/>
              <a:t>che non trovano riscontro nella prassi e nell’interpretazione giurisprudenziale formatasi nell’ambito della sicurezza sul lavoro.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700" b="0"/>
              <a:t>La Legge 68/2015</a:t>
            </a:r>
            <a:br>
              <a:rPr lang="it-IT" sz="2700" b="0"/>
            </a:br>
            <a:r>
              <a:rPr lang="it-IT" smtClean="0"/>
              <a:t>Ci sono analogie?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20/11/2015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4F9B-BADA-4E8C-9933-39C759AB8D15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707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242" y="600967"/>
            <a:ext cx="2531343" cy="2779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  <a:t/>
            </a:r>
            <a:br>
              <a:rPr lang="it-IT" dirty="0" smtClean="0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</a:br>
            <a:r>
              <a:rPr lang="it-IT" dirty="0" smtClean="0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  <a:t/>
            </a:r>
            <a:br>
              <a:rPr lang="it-IT" dirty="0" smtClean="0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</a:br>
            <a:r>
              <a:rPr lang="it-IT" sz="3100" b="0" dirty="0"/>
              <a:t>Legge 68/</a:t>
            </a:r>
            <a:r>
              <a:rPr lang="it-IT" sz="3100" b="0" dirty="0" smtClean="0"/>
              <a:t>2015</a:t>
            </a:r>
            <a:br>
              <a:rPr lang="it-IT" sz="3100" b="0" dirty="0" smtClean="0"/>
            </a:br>
            <a:r>
              <a:rPr lang="it-IT" sz="4000" smtClean="0"/>
              <a:t>Lo scenario di prima applicazione</a:t>
            </a:r>
            <a:endParaRPr lang="it-IT" sz="4000" b="0" dirty="0">
              <a:solidFill>
                <a:schemeClr val="bg1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635896" y="3311200"/>
            <a:ext cx="4858817" cy="2926112"/>
          </a:xfrm>
        </p:spPr>
        <p:txBody>
          <a:bodyPr>
            <a:normAutofit/>
          </a:bodyPr>
          <a:lstStyle/>
          <a:p>
            <a:r>
              <a:rPr lang="it-IT" sz="2400" smtClean="0">
                <a:solidFill>
                  <a:srgbClr val="000000"/>
                </a:solidFill>
              </a:rPr>
              <a:t>Criticità</a:t>
            </a:r>
          </a:p>
          <a:p>
            <a:r>
              <a:rPr lang="it-IT" sz="2400" smtClean="0">
                <a:solidFill>
                  <a:srgbClr val="000000"/>
                </a:solidFill>
              </a:rPr>
              <a:t>Necessità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294967295"/>
          </p:nvPr>
        </p:nvSpPr>
        <p:spPr>
          <a:xfrm>
            <a:off x="8589963" y="6408738"/>
            <a:ext cx="554037" cy="365125"/>
          </a:xfrm>
        </p:spPr>
        <p:txBody>
          <a:bodyPr/>
          <a:lstStyle/>
          <a:p>
            <a:fld id="{E14B4F9B-BADA-4E8C-9933-39C759AB8D15}" type="slidenum">
              <a:rPr lang="it-IT" smtClean="0"/>
              <a:pPr/>
              <a:t>15</a:t>
            </a:fld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885" y="3396665"/>
            <a:ext cx="487363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27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Applicazione immediata (</a:t>
            </a:r>
            <a:r>
              <a:rPr lang="it-IT" sz="2800" b="1" u="sng" dirty="0" smtClean="0"/>
              <a:t>e non uniforme</a:t>
            </a:r>
            <a:r>
              <a:rPr lang="it-IT" sz="2800" b="1" dirty="0" smtClean="0"/>
              <a:t>…)</a:t>
            </a:r>
          </a:p>
          <a:p>
            <a:pPr lvl="1"/>
            <a:r>
              <a:rPr lang="it-IT" sz="2400" dirty="0"/>
              <a:t>La Legge 68/2015 è </a:t>
            </a:r>
            <a:r>
              <a:rPr lang="it-IT" sz="2400" dirty="0" smtClean="0"/>
              <a:t>entrata in </a:t>
            </a:r>
            <a:r>
              <a:rPr lang="it-IT" sz="2400" dirty="0"/>
              <a:t>vigore </a:t>
            </a:r>
            <a:r>
              <a:rPr lang="it-IT" sz="2400" dirty="0" smtClean="0"/>
              <a:t>il 29 </a:t>
            </a:r>
            <a:r>
              <a:rPr lang="it-IT" sz="2400" dirty="0"/>
              <a:t>maggio 2015</a:t>
            </a:r>
          </a:p>
          <a:p>
            <a:pPr lvl="1"/>
            <a:r>
              <a:rPr lang="it-IT" sz="2400" dirty="0" smtClean="0"/>
              <a:t>In alcune parti del territorio nazionale (Gorizia e Napoli) si sono verificati casi di immediata (pochi giorni) applicazione (non omogenea) della nuova disciplina</a:t>
            </a:r>
          </a:p>
          <a:p>
            <a:pPr lvl="1"/>
            <a:r>
              <a:rPr lang="it-IT" sz="2400" dirty="0" smtClean="0"/>
              <a:t>In taluni territori il Corpo Forestale dello Stato ha chiesto alla Provincia di asseverare le prescrizioni</a:t>
            </a:r>
          </a:p>
          <a:p>
            <a:pPr lvl="1"/>
            <a:r>
              <a:rPr lang="it-IT" sz="2400" dirty="0" smtClean="0"/>
              <a:t>In altri è stato chiesto ad ARPA di asseverare le prescrizioni della Polizia Locale</a:t>
            </a:r>
          </a:p>
          <a:p>
            <a:pPr lvl="1"/>
            <a:r>
              <a:rPr lang="it-IT" sz="2400" dirty="0" smtClean="0"/>
              <a:t>Su territorio nazionale le Procure, a macchia di leopardo, stanno emanando direttive sull'applicazione della norma</a:t>
            </a:r>
            <a:endParaRPr lang="it-IT" sz="24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700" b="0" smtClean="0"/>
              <a:t>Prime applicazioni</a:t>
            </a:r>
            <a:r>
              <a:rPr lang="it-IT" smtClean="0"/>
              <a:t/>
            </a:r>
            <a:br>
              <a:rPr lang="it-IT" smtClean="0"/>
            </a:br>
            <a:r>
              <a:rPr lang="it-IT" smtClean="0"/>
              <a:t>Analisi delle criticità</a:t>
            </a:r>
            <a:br>
              <a:rPr lang="it-IT" smtClean="0"/>
            </a:br>
            <a:endParaRPr lang="it-IT" sz="2800" b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20/11/2015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4F9B-BADA-4E8C-9933-39C759AB8D15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634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1800" b="1" dirty="0" smtClean="0"/>
          </a:p>
          <a:p>
            <a:r>
              <a:rPr lang="it-IT" sz="2800" b="1" dirty="0" smtClean="0"/>
              <a:t>Necessarie indicazioni urgenti</a:t>
            </a:r>
          </a:p>
          <a:p>
            <a:pPr lvl="1"/>
            <a:r>
              <a:rPr lang="it-IT" sz="2400" dirty="0" smtClean="0"/>
              <a:t>Le Agenzie  hanno subito  elaborato prime indicazioni operative interne </a:t>
            </a:r>
            <a:r>
              <a:rPr lang="it-IT" sz="2400" dirty="0"/>
              <a:t>o divulgate (</a:t>
            </a:r>
            <a:r>
              <a:rPr lang="it-IT" sz="2400" dirty="0" smtClean="0"/>
              <a:t>Campania, Emilia </a:t>
            </a:r>
            <a:r>
              <a:rPr lang="it-IT" sz="2400" dirty="0"/>
              <a:t>Romagna, Friuli </a:t>
            </a:r>
            <a:r>
              <a:rPr lang="it-IT" sz="2400" dirty="0" smtClean="0"/>
              <a:t>Venezia </a:t>
            </a:r>
            <a:r>
              <a:rPr lang="it-IT" sz="2400" dirty="0"/>
              <a:t>Giulia, </a:t>
            </a:r>
            <a:r>
              <a:rPr lang="it-IT" sz="2400" dirty="0" smtClean="0"/>
              <a:t>Toscana, Umbria, Veneto)</a:t>
            </a:r>
          </a:p>
          <a:p>
            <a:pPr lvl="1"/>
            <a:endParaRPr lang="it-IT" sz="2400" dirty="0"/>
          </a:p>
          <a:p>
            <a:r>
              <a:rPr lang="it-IT" sz="2800" b="1" dirty="0"/>
              <a:t>N</a:t>
            </a:r>
            <a:r>
              <a:rPr lang="it-IT" sz="2800" b="1" dirty="0" smtClean="0"/>
              <a:t>ecessario armonizzare gli approcci</a:t>
            </a:r>
          </a:p>
          <a:p>
            <a:pPr lvl="1"/>
            <a:r>
              <a:rPr lang="it-IT" sz="2400" dirty="0" smtClean="0"/>
              <a:t>Forte iniziativa AssoArpa</a:t>
            </a:r>
          </a:p>
          <a:p>
            <a:pPr lvl="1"/>
            <a:r>
              <a:rPr lang="it-IT" sz="2400" dirty="0" smtClean="0"/>
              <a:t>GdL </a:t>
            </a:r>
            <a:r>
              <a:rPr lang="it-IT" sz="2200" dirty="0" smtClean="0"/>
              <a:t>del Sistema Nazionale per la Protezione Ambientale (SNPA)</a:t>
            </a:r>
            <a:endParaRPr lang="it-IT" sz="2200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700" b="0" smtClean="0"/>
              <a:t>Prime applicazioni</a:t>
            </a:r>
            <a:r>
              <a:rPr lang="it-IT" smtClean="0"/>
              <a:t/>
            </a:r>
            <a:br>
              <a:rPr lang="it-IT" smtClean="0"/>
            </a:br>
            <a:r>
              <a:rPr lang="it-IT" smtClean="0"/>
              <a:t>Individuazione delle necessità</a:t>
            </a:r>
            <a:br>
              <a:rPr lang="it-IT" smtClean="0"/>
            </a:br>
            <a:endParaRPr lang="it-IT" sz="2800" b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20/11/2015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4F9B-BADA-4E8C-9933-39C759AB8D15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15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242" y="600967"/>
            <a:ext cx="2531343" cy="2779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  <a:t/>
            </a:r>
            <a:br>
              <a:rPr lang="it-IT" dirty="0" smtClean="0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</a:br>
            <a:r>
              <a:rPr lang="it-IT" dirty="0" smtClean="0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  <a:t/>
            </a:r>
            <a:br>
              <a:rPr lang="it-IT" dirty="0" smtClean="0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</a:br>
            <a:r>
              <a:rPr lang="it-IT" sz="3100" b="0" dirty="0"/>
              <a:t>Legge 68/</a:t>
            </a:r>
            <a:r>
              <a:rPr lang="it-IT" sz="3100" b="0" dirty="0" smtClean="0"/>
              <a:t>2015</a:t>
            </a:r>
            <a:br>
              <a:rPr lang="it-IT" sz="3100" b="0" dirty="0" smtClean="0"/>
            </a:br>
            <a:r>
              <a:rPr lang="it-IT" sz="4000" dirty="0" smtClean="0"/>
              <a:t>Le istituzioni</a:t>
            </a:r>
            <a:endParaRPr lang="it-IT" sz="4000" b="0" dirty="0">
              <a:solidFill>
                <a:schemeClr val="bg1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635896" y="3311200"/>
            <a:ext cx="4858817" cy="2926112"/>
          </a:xfrm>
        </p:spPr>
        <p:txBody>
          <a:bodyPr>
            <a:normAutofit/>
          </a:bodyPr>
          <a:lstStyle/>
          <a:p>
            <a:r>
              <a:rPr lang="it-IT" sz="2400" smtClean="0">
                <a:solidFill>
                  <a:srgbClr val="000000"/>
                </a:solidFill>
              </a:rPr>
              <a:t>Le Procure</a:t>
            </a:r>
          </a:p>
          <a:p>
            <a:r>
              <a:rPr lang="it-IT" sz="2400" smtClean="0">
                <a:solidFill>
                  <a:srgbClr val="000000"/>
                </a:solidFill>
              </a:rPr>
              <a:t>Le Agenzie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294967295"/>
          </p:nvPr>
        </p:nvSpPr>
        <p:spPr>
          <a:xfrm>
            <a:off x="8589963" y="6408738"/>
            <a:ext cx="554037" cy="365125"/>
          </a:xfrm>
        </p:spPr>
        <p:txBody>
          <a:bodyPr/>
          <a:lstStyle/>
          <a:p>
            <a:fld id="{E14B4F9B-BADA-4E8C-9933-39C759AB8D15}" type="slidenum">
              <a:rPr lang="it-IT" smtClean="0"/>
              <a:pPr/>
              <a:t>18</a:t>
            </a:fld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885" y="3396665"/>
            <a:ext cx="487363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5917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1600" dirty="0"/>
          </a:p>
          <a:p>
            <a:pPr algn="just"/>
            <a:r>
              <a:rPr lang="it-IT" sz="2400" dirty="0" smtClean="0"/>
              <a:t>Ad </a:t>
            </a:r>
            <a:r>
              <a:rPr lang="it-IT" sz="2400" dirty="0"/>
              <a:t>oggi si contano molti interventi da parte di Uffici giudiziari e segnatamente di </a:t>
            </a:r>
            <a:r>
              <a:rPr lang="it-IT" sz="2400" b="1" dirty="0" smtClean="0"/>
              <a:t>dodici Procure </a:t>
            </a:r>
            <a:r>
              <a:rPr lang="it-IT" sz="2400" b="1" dirty="0"/>
              <a:t>della Repubblica </a:t>
            </a:r>
            <a:r>
              <a:rPr lang="it-IT" sz="2400" dirty="0"/>
              <a:t>che, con circolari o linee guida, hanno dato primi indirizzi e risoluzioni a dubbi interpretativi della </a:t>
            </a:r>
            <a:r>
              <a:rPr lang="it-IT" sz="2400" dirty="0" smtClean="0"/>
              <a:t>normativa (Procura di Siena, Livorno, Firenze, Pisa, Arezzo, Udine, Trento, Velletri, Asti, Foggia, Civitavecchia, Genova). </a:t>
            </a:r>
          </a:p>
          <a:p>
            <a:endParaRPr lang="it-IT" sz="2400" dirty="0"/>
          </a:p>
          <a:p>
            <a:pPr algn="just"/>
            <a:r>
              <a:rPr lang="it-IT" sz="2400" dirty="0"/>
              <a:t>Tali indirizzi, tuttavia, trovano il limite territoriale di </a:t>
            </a:r>
            <a:r>
              <a:rPr lang="it-IT" sz="2400" dirty="0" smtClean="0"/>
              <a:t>competenza e, anche </a:t>
            </a:r>
            <a:r>
              <a:rPr lang="it-IT" sz="2400" dirty="0"/>
              <a:t>in ragione di ciò, </a:t>
            </a:r>
            <a:r>
              <a:rPr lang="it-IT" sz="2400" b="1" dirty="0" smtClean="0"/>
              <a:t>non</a:t>
            </a:r>
            <a:r>
              <a:rPr lang="it-IT" sz="2400" dirty="0" smtClean="0"/>
              <a:t> si </a:t>
            </a:r>
            <a:r>
              <a:rPr lang="it-IT" sz="2400" dirty="0"/>
              <a:t>rappresentano </a:t>
            </a:r>
            <a:r>
              <a:rPr lang="it-IT" sz="2400" b="1" dirty="0"/>
              <a:t>sempre uniformi </a:t>
            </a:r>
            <a:r>
              <a:rPr lang="it-IT" sz="2400" dirty="0"/>
              <a:t>sul territorio nazionale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700" b="0" dirty="0" smtClean="0"/>
              <a:t>Prime applicazioni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Gli indirizzi delle Procure</a:t>
            </a:r>
            <a:endParaRPr lang="it-IT" sz="2800" b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20/11/2015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4F9B-BADA-4E8C-9933-39C759AB8D15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8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Formazione ai propri tecnici</a:t>
            </a:r>
          </a:p>
          <a:p>
            <a:r>
              <a:rPr lang="it-IT" dirty="0" smtClean="0"/>
              <a:t>Procedura interna sulla </a:t>
            </a:r>
            <a:r>
              <a:rPr lang="it-IT" i="1" dirty="0" smtClean="0"/>
              <a:t>prescrizione asseverata</a:t>
            </a:r>
          </a:p>
          <a:p>
            <a:r>
              <a:rPr lang="it-IT" dirty="0" smtClean="0"/>
              <a:t>Individuazione della struttura di asseverazione</a:t>
            </a:r>
          </a:p>
          <a:p>
            <a:r>
              <a:rPr lang="it-IT" dirty="0" smtClean="0"/>
              <a:t>Confronto con Province, CFR, FFOO</a:t>
            </a:r>
          </a:p>
          <a:p>
            <a:r>
              <a:rPr lang="it-IT" dirty="0" smtClean="0"/>
              <a:t>Confronto con Procura di Udine per una condivisione di approcci e problematicità (circolare del Procuratore)</a:t>
            </a:r>
          </a:p>
          <a:p>
            <a:pPr marL="109728" indent="0">
              <a:buNone/>
            </a:pPr>
            <a:r>
              <a:rPr lang="it-IT" dirty="0" smtClean="0"/>
              <a:t>			  </a:t>
            </a:r>
            <a:r>
              <a:rPr lang="it-IT" b="1" dirty="0" smtClean="0">
                <a:solidFill>
                  <a:schemeClr val="accent1"/>
                </a:solidFill>
              </a:rPr>
              <a:t> www.arpa.fvg.it</a:t>
            </a:r>
          </a:p>
          <a:p>
            <a:endParaRPr lang="it-IT" dirty="0"/>
          </a:p>
          <a:p>
            <a:r>
              <a:rPr lang="it-IT" dirty="0" smtClean="0"/>
              <a:t>Proposta di confronto sul tema </a:t>
            </a:r>
            <a:r>
              <a:rPr lang="it-IT" u="sng" dirty="0" smtClean="0"/>
              <a:t>a livello nazionale </a:t>
            </a:r>
            <a:endParaRPr lang="it-IT" u="sng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712" y="116632"/>
            <a:ext cx="6624736" cy="1349461"/>
          </a:xfrm>
        </p:spPr>
        <p:txBody>
          <a:bodyPr>
            <a:noAutofit/>
          </a:bodyPr>
          <a:lstStyle/>
          <a:p>
            <a:r>
              <a:rPr lang="it-IT" dirty="0" smtClean="0"/>
              <a:t>Che cosa ha già fatto</a:t>
            </a:r>
            <a:br>
              <a:rPr lang="it-IT" dirty="0" smtClean="0"/>
            </a:br>
            <a:r>
              <a:rPr lang="it-IT" dirty="0" smtClean="0"/>
              <a:t>ARPA Friuli Venezia Giulia?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20/11/2015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4F9B-BADA-4E8C-9933-39C759AB8D15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471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4664851"/>
            <a:ext cx="3096344" cy="2076517"/>
          </a:xfrm>
          <a:prstGeom prst="rect">
            <a:avLst/>
          </a:prstGeom>
        </p:spPr>
      </p:pic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07504" y="1556792"/>
            <a:ext cx="8935516" cy="374441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it-IT" sz="2400" dirty="0" smtClean="0"/>
              <a:t>Principali argomenti sui quali non vi è uniformità:</a:t>
            </a:r>
          </a:p>
          <a:p>
            <a:r>
              <a:rPr lang="it-IT" sz="2000" dirty="0" smtClean="0"/>
              <a:t>l’applicabilità </a:t>
            </a:r>
            <a:r>
              <a:rPr lang="it-IT" sz="2000" dirty="0"/>
              <a:t>della procedura estintiva in ragione delle diverse tipologie di pene previste dalle norme incriminatrici </a:t>
            </a:r>
            <a:endParaRPr lang="it-IT" sz="2000" dirty="0" smtClean="0"/>
          </a:p>
          <a:p>
            <a:r>
              <a:rPr lang="it-IT" sz="2000" dirty="0"/>
              <a:t>disciplina transitoria </a:t>
            </a:r>
            <a:endParaRPr lang="it-IT" sz="2000" dirty="0" smtClean="0"/>
          </a:p>
          <a:p>
            <a:r>
              <a:rPr lang="it-IT" sz="2000" dirty="0" smtClean="0"/>
              <a:t>criteri </a:t>
            </a:r>
            <a:r>
              <a:rPr lang="it-IT" sz="2000" dirty="0"/>
              <a:t>di valutazione della condizione ostativa (danno o pericolo concreto e attuale di danno</a:t>
            </a:r>
            <a:r>
              <a:rPr lang="it-IT" sz="2000" dirty="0" smtClean="0"/>
              <a:t>)</a:t>
            </a:r>
          </a:p>
          <a:p>
            <a:r>
              <a:rPr lang="it-IT" sz="2000" dirty="0"/>
              <a:t>a</a:t>
            </a:r>
            <a:r>
              <a:rPr lang="it-IT" sz="2000" dirty="0" smtClean="0"/>
              <a:t>sseverazione </a:t>
            </a:r>
            <a:r>
              <a:rPr lang="it-IT" sz="2000" dirty="0"/>
              <a:t>delle </a:t>
            </a:r>
            <a:r>
              <a:rPr lang="it-IT" sz="2000" dirty="0" smtClean="0"/>
              <a:t>prescrizioni</a:t>
            </a:r>
          </a:p>
          <a:p>
            <a:r>
              <a:rPr lang="it-IT" sz="2000" b="1" dirty="0" smtClean="0"/>
              <a:t>ruolo del PM</a:t>
            </a:r>
            <a:endParaRPr lang="it-IT" sz="2000" dirty="0" smtClean="0"/>
          </a:p>
          <a:p>
            <a:r>
              <a:rPr lang="it-IT" sz="2000" dirty="0" smtClean="0"/>
              <a:t>soggetto </a:t>
            </a:r>
            <a:r>
              <a:rPr lang="it-IT" sz="2000" dirty="0"/>
              <a:t>beneficiario della somma che il contravventore è tenuto a versare, in sede amministrativa </a:t>
            </a:r>
          </a:p>
          <a:p>
            <a:endParaRPr lang="it-IT" sz="2000" dirty="0"/>
          </a:p>
          <a:p>
            <a:endParaRPr lang="it-IT" sz="2800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700" b="0" smtClean="0"/>
              <a:t>Gli </a:t>
            </a:r>
            <a:r>
              <a:rPr lang="it-IT" sz="2700" b="0"/>
              <a:t>indirizzi delle Procure</a:t>
            </a:r>
            <a:br>
              <a:rPr lang="it-IT" sz="2700" b="0"/>
            </a:br>
            <a:r>
              <a:rPr lang="it-IT" smtClean="0"/>
              <a:t>Elementi di non uniformità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sz="2800" b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20/11/2015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4F9B-BADA-4E8C-9933-39C759AB8D15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526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it-IT" b="1" dirty="0" smtClean="0"/>
              <a:t>Tipologia </a:t>
            </a:r>
            <a:r>
              <a:rPr lang="it-IT" b="1" dirty="0"/>
              <a:t>di reati a cui si applica la </a:t>
            </a:r>
            <a:r>
              <a:rPr lang="it-IT" b="1" dirty="0" smtClean="0"/>
              <a:t>procedura</a:t>
            </a:r>
          </a:p>
          <a:p>
            <a:r>
              <a:rPr lang="it-IT" dirty="0" smtClean="0"/>
              <a:t> alle </a:t>
            </a:r>
            <a:r>
              <a:rPr lang="it-IT" dirty="0"/>
              <a:t>contravvenzioni punite con l'ammenda, da sola oppure alternativa o cumulativa alla pena </a:t>
            </a:r>
            <a:r>
              <a:rPr lang="it-IT" dirty="0" smtClean="0"/>
              <a:t>dell’arresto e   </a:t>
            </a:r>
            <a:r>
              <a:rPr lang="it-IT" dirty="0"/>
              <a:t>non </a:t>
            </a:r>
            <a:r>
              <a:rPr lang="it-IT" dirty="0" smtClean="0"/>
              <a:t>alle contravvenzioni punite </a:t>
            </a:r>
            <a:r>
              <a:rPr lang="it-IT" dirty="0"/>
              <a:t>con la sola pena </a:t>
            </a:r>
            <a:r>
              <a:rPr lang="it-IT" dirty="0" smtClean="0"/>
              <a:t>dell’arresto (indirizzo Procura di Udine, di Siena)</a:t>
            </a:r>
          </a:p>
          <a:p>
            <a:r>
              <a:rPr lang="it-IT" dirty="0"/>
              <a:t>alle contravvenzioni punite con la pena dell'ammenda, anche alternativamente alla pena </a:t>
            </a:r>
            <a:r>
              <a:rPr lang="it-IT" dirty="0" smtClean="0"/>
              <a:t>dell'arresto,  </a:t>
            </a:r>
            <a:r>
              <a:rPr lang="it-IT" dirty="0"/>
              <a:t>non </a:t>
            </a:r>
            <a:r>
              <a:rPr lang="it-IT" dirty="0" smtClean="0"/>
              <a:t>alle </a:t>
            </a:r>
            <a:r>
              <a:rPr lang="it-IT" dirty="0"/>
              <a:t>contravvenzioni punite con dette pene congiuntamente, o con la sola pena </a:t>
            </a:r>
            <a:r>
              <a:rPr lang="it-IT" dirty="0" smtClean="0"/>
              <a:t>dell'arresto (indirizzo Procura di Foggia, di Firenze)</a:t>
            </a:r>
            <a:r>
              <a:rPr lang="it-IT" b="1" dirty="0" smtClean="0"/>
              <a:t>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0" dirty="0">
                <a:solidFill>
                  <a:srgbClr val="2DA2BF"/>
                </a:solidFill>
              </a:rPr>
              <a:t>Gli indirizzi delle Procure</a:t>
            </a:r>
            <a:br>
              <a:rPr lang="it-IT" b="0" dirty="0">
                <a:solidFill>
                  <a:srgbClr val="2DA2BF"/>
                </a:solidFill>
              </a:rPr>
            </a:br>
            <a:r>
              <a:rPr lang="it-IT" dirty="0" smtClean="0">
                <a:solidFill>
                  <a:srgbClr val="2DA2BF"/>
                </a:solidFill>
              </a:rPr>
              <a:t>Esempio 1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20/11/2015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4F9B-BADA-4E8C-9933-39C759AB8D15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836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it-IT" b="1" dirty="0"/>
              <a:t>Asseverazione delle </a:t>
            </a:r>
            <a:r>
              <a:rPr lang="it-IT" b="1" dirty="0" smtClean="0"/>
              <a:t>prescrizioni</a:t>
            </a:r>
          </a:p>
          <a:p>
            <a:r>
              <a:rPr lang="it-IT"/>
              <a:t>ARPA</a:t>
            </a:r>
            <a:r>
              <a:rPr lang="it-IT" smtClean="0"/>
              <a:t> nelle </a:t>
            </a:r>
            <a:r>
              <a:rPr lang="it-IT" dirty="0"/>
              <a:t>sue articolazioni </a:t>
            </a:r>
            <a:r>
              <a:rPr lang="it-IT" dirty="0" smtClean="0"/>
              <a:t>territoriali (indirizzo Procura di Arezzo, di Velletri, Genova).</a:t>
            </a:r>
          </a:p>
          <a:p>
            <a:r>
              <a:rPr lang="it-IT" dirty="0"/>
              <a:t>ARPA, nonché la Provincia e la Regione nei casi in cui si </a:t>
            </a:r>
            <a:r>
              <a:rPr lang="it-IT" dirty="0" smtClean="0"/>
              <a:t>tratti </a:t>
            </a:r>
            <a:r>
              <a:rPr lang="it-IT" dirty="0"/>
              <a:t>di autorizzazioni emesse rispettivamente dalla Provincia o dalla </a:t>
            </a:r>
            <a:r>
              <a:rPr lang="it-IT" dirty="0" smtClean="0"/>
              <a:t>Regione (indirizzo Procura di Udine)</a:t>
            </a:r>
          </a:p>
          <a:p>
            <a:r>
              <a:rPr lang="it-IT" dirty="0" smtClean="0"/>
              <a:t>ARPA ma anche personale </a:t>
            </a:r>
            <a:r>
              <a:rPr lang="it-IT" dirty="0"/>
              <a:t>di altro ente specializzato come, ad esempio, l'ASL, i Vigili del Fuoco, il Corpo Forestale dello </a:t>
            </a:r>
            <a:r>
              <a:rPr lang="it-IT" dirty="0" smtClean="0"/>
              <a:t>Stato (indirizzo della Procura di Asti)</a:t>
            </a:r>
          </a:p>
          <a:p>
            <a:r>
              <a:rPr lang="it-IT" dirty="0" smtClean="0"/>
              <a:t>ARPA,  </a:t>
            </a:r>
            <a:r>
              <a:rPr lang="it-IT" dirty="0"/>
              <a:t>Regione e Provincia in relazione alla materia ed al plesso normativo e di funzioni amministrative cui il reato </a:t>
            </a:r>
            <a:r>
              <a:rPr lang="it-IT" dirty="0" smtClean="0"/>
              <a:t>inerisce, </a:t>
            </a:r>
            <a:r>
              <a:rPr lang="it-IT" dirty="0"/>
              <a:t>ferma la possibilità per le Autorità ambientali di coinvolgere ARPA nell'istruttoria attraverso le forme di avvalimento consentite dalla </a:t>
            </a:r>
            <a:r>
              <a:rPr lang="it-IT" dirty="0" smtClean="0"/>
              <a:t>legge (indirizzo Procura di Foggia) 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0" dirty="0">
                <a:solidFill>
                  <a:srgbClr val="2DA2BF"/>
                </a:solidFill>
              </a:rPr>
              <a:t>Gli indirizzi delle Procure</a:t>
            </a:r>
            <a:br>
              <a:rPr lang="it-IT" b="0" dirty="0">
                <a:solidFill>
                  <a:srgbClr val="2DA2BF"/>
                </a:solidFill>
              </a:rPr>
            </a:br>
            <a:r>
              <a:rPr lang="it-IT" dirty="0" smtClean="0">
                <a:solidFill>
                  <a:srgbClr val="2DA2BF"/>
                </a:solidFill>
              </a:rPr>
              <a:t>Esempio 2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20/11/2015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4F9B-BADA-4E8C-9933-39C759AB8D15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617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Le </a:t>
            </a:r>
            <a:r>
              <a:rPr lang="it-IT" dirty="0" smtClean="0"/>
              <a:t>ARPA hanno </a:t>
            </a:r>
            <a:r>
              <a:rPr lang="it-IT" b="1" dirty="0" smtClean="0"/>
              <a:t>condiviso aspetti </a:t>
            </a:r>
            <a:r>
              <a:rPr lang="it-IT" b="1" dirty="0"/>
              <a:t>di procedura</a:t>
            </a:r>
            <a:r>
              <a:rPr lang="it-IT" dirty="0"/>
              <a:t> </a:t>
            </a:r>
            <a:r>
              <a:rPr lang="it-IT" b="1" dirty="0"/>
              <a:t>e interpretazione applicativa </a:t>
            </a:r>
            <a:r>
              <a:rPr lang="it-IT" dirty="0" smtClean="0"/>
              <a:t>…</a:t>
            </a:r>
          </a:p>
          <a:p>
            <a:r>
              <a:rPr lang="it-IT" dirty="0" smtClean="0"/>
              <a:t>Hanno espresso </a:t>
            </a:r>
            <a:r>
              <a:rPr lang="it-IT" dirty="0"/>
              <a:t>la propria </a:t>
            </a:r>
            <a:r>
              <a:rPr lang="it-IT" b="1" dirty="0"/>
              <a:t>posizione </a:t>
            </a:r>
            <a:r>
              <a:rPr lang="it-IT" b="1" dirty="0" smtClean="0"/>
              <a:t>comune </a:t>
            </a:r>
            <a:r>
              <a:rPr lang="it-IT" dirty="0" smtClean="0"/>
              <a:t>in </a:t>
            </a:r>
            <a:r>
              <a:rPr lang="it-IT" dirty="0"/>
              <a:t>un primo </a:t>
            </a:r>
            <a:r>
              <a:rPr lang="it-IT" b="1" dirty="0"/>
              <a:t>“documento orientativo” condiviso </a:t>
            </a:r>
            <a:r>
              <a:rPr lang="it-IT" dirty="0"/>
              <a:t>che il Consiglio Federale del </a:t>
            </a:r>
            <a:r>
              <a:rPr lang="it-IT" dirty="0" smtClean="0"/>
              <a:t>SNPA </a:t>
            </a:r>
            <a:r>
              <a:rPr lang="it-IT" dirty="0"/>
              <a:t>ha adottato con delibera n. 53/15-CF del 15 luglio </a:t>
            </a:r>
            <a:r>
              <a:rPr lang="it-IT" dirty="0" smtClean="0"/>
              <a:t>2015</a:t>
            </a:r>
            <a:endParaRPr lang="it-IT" sz="2800" dirty="0"/>
          </a:p>
          <a:p>
            <a:r>
              <a:rPr lang="it-IT" sz="2800" dirty="0" smtClean="0"/>
              <a:t>Su tali linee di indirizzo sta </a:t>
            </a:r>
            <a:r>
              <a:rPr lang="it-IT" sz="2800" dirty="0"/>
              <a:t>lavorando un </a:t>
            </a:r>
            <a:r>
              <a:rPr lang="it-IT" sz="2800" b="1" dirty="0"/>
              <a:t>gruppo di </a:t>
            </a:r>
            <a:r>
              <a:rPr lang="it-IT" sz="2800" b="1" dirty="0" smtClean="0"/>
              <a:t>lavoro</a:t>
            </a:r>
            <a:r>
              <a:rPr lang="it-IT" sz="2800" dirty="0" smtClean="0"/>
              <a:t> ISPRA / Agenzie (suddiviso in un sottogruppo «giuridico» ed un sottogruppo «tecnico») che dovrà presentare la propria proposta entro gennaio 2016</a:t>
            </a:r>
          </a:p>
          <a:p>
            <a:r>
              <a:rPr lang="it-IT" sz="2800" dirty="0" smtClean="0"/>
              <a:t>Hanno avviato un’</a:t>
            </a:r>
            <a:r>
              <a:rPr lang="it-IT" sz="2800" b="1" dirty="0" smtClean="0"/>
              <a:t>interlocuzione</a:t>
            </a:r>
            <a:r>
              <a:rPr lang="it-IT" sz="2800" dirty="0" smtClean="0"/>
              <a:t> sui dubbi interpretativi </a:t>
            </a:r>
            <a:r>
              <a:rPr lang="it-IT" sz="2800" b="1" dirty="0" smtClean="0"/>
              <a:t>con il Ministro di Giustizia.</a:t>
            </a:r>
            <a:endParaRPr lang="it-IT" sz="2800" b="1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700" b="0" dirty="0" smtClean="0"/>
              <a:t>Prime applicazioni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L</a:t>
            </a:r>
            <a:r>
              <a:rPr lang="it-IT" dirty="0" smtClean="0"/>
              <a:t>a posizione comune delle ARPA/APPA</a:t>
            </a:r>
            <a:br>
              <a:rPr lang="it-IT" dirty="0" smtClean="0"/>
            </a:br>
            <a:endParaRPr lang="it-IT" sz="2800" b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20/11/2015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4F9B-BADA-4E8C-9933-39C759AB8D15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203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320" y="2387405"/>
            <a:ext cx="2757152" cy="2121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60040" y="2276872"/>
            <a:ext cx="7772400" cy="1829761"/>
          </a:xfrm>
        </p:spPr>
        <p:txBody>
          <a:bodyPr anchor="t" anchorCtr="0">
            <a:no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pPr algn="l"/>
            <a:r>
              <a:rPr lang="it-IT" sz="1600" dirty="0" smtClean="0"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it-IT" sz="1600" dirty="0" smtClean="0"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it-IT" sz="3600" dirty="0" smtClean="0"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it-IT" sz="3600" dirty="0" smtClean="0"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it-IT" sz="3600" dirty="0" smtClean="0"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rPr>
              <a:t>Grazie per l’attenzione </a:t>
            </a:r>
            <a:endParaRPr lang="it-IT" sz="4000" dirty="0"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609" y="404664"/>
            <a:ext cx="3816350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769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21 </a:t>
            </a:r>
            <a:r>
              <a:rPr lang="it-IT" dirty="0"/>
              <a:t>Agenzie</a:t>
            </a:r>
          </a:p>
          <a:p>
            <a:r>
              <a:rPr lang="it-IT" dirty="0" smtClean="0"/>
              <a:t>200 </a:t>
            </a:r>
            <a:r>
              <a:rPr lang="it-IT" dirty="0"/>
              <a:t>sedi operative sul territorio</a:t>
            </a:r>
          </a:p>
          <a:p>
            <a:r>
              <a:rPr lang="it-IT" dirty="0" smtClean="0"/>
              <a:t>9.736 </a:t>
            </a:r>
            <a:r>
              <a:rPr lang="it-IT" dirty="0"/>
              <a:t>persone in servizio (su 12.270 in organico</a:t>
            </a:r>
            <a:r>
              <a:rPr lang="it-IT" dirty="0" smtClean="0"/>
              <a:t>)</a:t>
            </a:r>
          </a:p>
          <a:p>
            <a:endParaRPr lang="it-IT" dirty="0"/>
          </a:p>
          <a:p>
            <a:r>
              <a:rPr lang="it-IT" dirty="0"/>
              <a:t>99.600 ispezioni e sopralluoghi (+ 16% dal 2006)</a:t>
            </a:r>
          </a:p>
          <a:p>
            <a:r>
              <a:rPr lang="it-IT" dirty="0" smtClean="0"/>
              <a:t>73.600 </a:t>
            </a:r>
            <a:r>
              <a:rPr lang="it-IT" dirty="0"/>
              <a:t>istruttorie e pareri (+12% dal 2006)</a:t>
            </a:r>
          </a:p>
          <a:p>
            <a:r>
              <a:rPr lang="it-IT" dirty="0" smtClean="0"/>
              <a:t>630.000 </a:t>
            </a:r>
            <a:r>
              <a:rPr lang="it-IT" dirty="0"/>
              <a:t>campioni analizzati</a:t>
            </a:r>
          </a:p>
          <a:p>
            <a:r>
              <a:rPr lang="it-IT" dirty="0" smtClean="0"/>
              <a:t>oltre </a:t>
            </a:r>
            <a:r>
              <a:rPr lang="it-IT" dirty="0"/>
              <a:t>10.400.000 parametri rilevati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712" y="116632"/>
            <a:ext cx="6624736" cy="1349461"/>
          </a:xfrm>
        </p:spPr>
        <p:txBody>
          <a:bodyPr>
            <a:noAutofit/>
          </a:bodyPr>
          <a:lstStyle/>
          <a:p>
            <a:r>
              <a:rPr lang="it-IT" dirty="0"/>
              <a:t>IL SISTEMA DELLE ARPA/APPA</a:t>
            </a:r>
            <a:br>
              <a:rPr lang="it-IT" dirty="0"/>
            </a:b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20/11/2015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4F9B-BADA-4E8C-9933-39C759AB8D15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67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Il Referendum del 1993 e la Legge </a:t>
            </a:r>
            <a:r>
              <a:rPr lang="it-IT" dirty="0" smtClean="0"/>
              <a:t>61/94:</a:t>
            </a:r>
            <a:endParaRPr lang="it-IT" dirty="0"/>
          </a:p>
          <a:p>
            <a:pPr marL="541782" lvl="1" indent="-285750">
              <a:buFont typeface="Arial" pitchFamily="34" charset="0"/>
              <a:buChar char="•"/>
            </a:pPr>
            <a:r>
              <a:rPr lang="it-IT" dirty="0"/>
              <a:t>Riconoscimento «tardivo» rispetto alle tendenze internazionali (US EPA 1970) e alla maturazione della teoria scientifica </a:t>
            </a:r>
          </a:p>
          <a:p>
            <a:pPr marL="541782" lvl="1" indent="-285750">
              <a:buFont typeface="Arial" pitchFamily="34" charset="0"/>
              <a:buChar char="•"/>
            </a:pPr>
            <a:r>
              <a:rPr lang="it-IT" dirty="0" smtClean="0"/>
              <a:t>Autonomia </a:t>
            </a:r>
            <a:r>
              <a:rPr lang="it-IT" dirty="0"/>
              <a:t>delle funzioni di protezione  </a:t>
            </a:r>
            <a:r>
              <a:rPr lang="it-IT" dirty="0" smtClean="0"/>
              <a:t>ambientale dal SSN</a:t>
            </a:r>
            <a:endParaRPr lang="it-IT" dirty="0"/>
          </a:p>
          <a:p>
            <a:pPr marL="541782" lvl="1" indent="-285750">
              <a:buFont typeface="Arial" pitchFamily="34" charset="0"/>
              <a:buChar char="•"/>
            </a:pPr>
            <a:endParaRPr lang="it-IT" sz="1800" dirty="0"/>
          </a:p>
          <a:p>
            <a:pPr marL="285750" indent="-285750">
              <a:buFont typeface="Arial" pitchFamily="34" charset="0"/>
              <a:buChar char="•"/>
            </a:pPr>
            <a:r>
              <a:rPr lang="it-IT" dirty="0"/>
              <a:t>Le Agenzie regionali in Italia sono state istituite attraverso l’emanazione di </a:t>
            </a:r>
            <a:r>
              <a:rPr lang="it-IT" b="1" dirty="0"/>
              <a:t>leggi </a:t>
            </a:r>
            <a:r>
              <a:rPr lang="it-IT" b="1" dirty="0" smtClean="0"/>
              <a:t>regionali non coordinate, tra il </a:t>
            </a:r>
            <a:r>
              <a:rPr lang="it-IT" b="1" dirty="0"/>
              <a:t>1995 </a:t>
            </a:r>
            <a:r>
              <a:rPr lang="it-IT" b="1" dirty="0" smtClean="0"/>
              <a:t>e il 2006</a:t>
            </a:r>
            <a:endParaRPr lang="it-IT" b="1" dirty="0"/>
          </a:p>
          <a:p>
            <a:pPr marL="285750" indent="-285750">
              <a:buFont typeface="Arial" pitchFamily="34" charset="0"/>
              <a:buChar char="•"/>
            </a:pPr>
            <a:endParaRPr lang="it-IT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it-IT" b="1" dirty="0"/>
              <a:t>Forte eterogeneità </a:t>
            </a:r>
            <a:r>
              <a:rPr lang="it-IT" dirty="0" smtClean="0"/>
              <a:t>di </a:t>
            </a:r>
            <a:r>
              <a:rPr lang="it-IT" dirty="0"/>
              <a:t>funzioni, compiti, risorse, capacità </a:t>
            </a:r>
            <a:r>
              <a:rPr lang="it-IT" dirty="0" smtClean="0"/>
              <a:t>operative che </a:t>
            </a:r>
            <a:r>
              <a:rPr lang="it-IT" b="1" dirty="0" smtClean="0"/>
              <a:t>si ripercuote sull’efficacia dei controlli ambientali</a:t>
            </a:r>
            <a:endParaRPr lang="it-IT" b="1" dirty="0"/>
          </a:p>
          <a:p>
            <a:pPr marL="285750" indent="-285750">
              <a:buFont typeface="Arial" pitchFamily="34" charset="0"/>
              <a:buChar char="•"/>
            </a:pPr>
            <a:endParaRPr lang="it-IT" dirty="0"/>
          </a:p>
          <a:p>
            <a:pPr marL="541782" lvl="1" indent="-285750">
              <a:buFont typeface="Arial" pitchFamily="34" charset="0"/>
              <a:buChar char="•"/>
            </a:pPr>
            <a:endParaRPr lang="it-IT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dirty="0"/>
              <a:t>IL SISTEMA DELLE ARPA/APPA</a:t>
            </a:r>
            <a:r>
              <a:rPr lang="it-IT" dirty="0">
                <a:solidFill>
                  <a:srgbClr val="DEF5FA">
                    <a:lumMod val="50000"/>
                  </a:srgbClr>
                </a:solidFill>
              </a:rPr>
              <a:t/>
            </a:r>
            <a:br>
              <a:rPr lang="it-IT" dirty="0">
                <a:solidFill>
                  <a:srgbClr val="DEF5FA">
                    <a:lumMod val="50000"/>
                  </a:srgbClr>
                </a:solidFill>
              </a:rPr>
            </a:b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20/11/2015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4F9B-BADA-4E8C-9933-39C759AB8D15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210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it-IT" sz="1400" b="1" dirty="0" smtClean="0">
              <a:solidFill>
                <a:srgbClr val="DEF5FA">
                  <a:lumMod val="50000"/>
                </a:srgbClr>
              </a:solidFill>
            </a:endParaRPr>
          </a:p>
          <a:p>
            <a:pPr marL="109728" indent="0" algn="just">
              <a:buNone/>
            </a:pPr>
            <a:r>
              <a:rPr lang="it-IT" sz="2800" dirty="0" smtClean="0"/>
              <a:t>Da ben tre Legislature si lavora ad un nuovo testo normativo, il </a:t>
            </a:r>
            <a:r>
              <a:rPr lang="it-IT" sz="2800" b="1" dirty="0" smtClean="0"/>
              <a:t>DDL A.S. 1458</a:t>
            </a:r>
            <a:r>
              <a:rPr lang="it-IT" sz="2800" dirty="0" smtClean="0"/>
              <a:t> «Istituzione del Sistema Nazionale a rete per la Protezione dell’Ambiente (SNPA)», che </a:t>
            </a:r>
            <a:r>
              <a:rPr lang="it-IT" sz="2800" b="1" dirty="0" smtClean="0"/>
              <a:t>affronta e risolve buona parte delle complessità </a:t>
            </a:r>
            <a:r>
              <a:rPr lang="it-IT" sz="2800" dirty="0" smtClean="0"/>
              <a:t>poste dall’attuale eterogeneità del Sistema «di fatto» ISPRA/ARPA/APPA</a:t>
            </a:r>
          </a:p>
          <a:p>
            <a:pPr marL="109728" indent="0" algn="just">
              <a:buNone/>
            </a:pPr>
            <a:r>
              <a:rPr lang="it-IT" sz="2800" dirty="0" smtClean="0"/>
              <a:t>e che</a:t>
            </a:r>
            <a:r>
              <a:rPr lang="it-IT" sz="2800" b="1" dirty="0" smtClean="0"/>
              <a:t> contribuirebbe </a:t>
            </a:r>
            <a:r>
              <a:rPr lang="it-IT" sz="2800" dirty="0" smtClean="0"/>
              <a:t>in maniera determinante </a:t>
            </a:r>
            <a:r>
              <a:rPr lang="it-IT" sz="2800" b="1" dirty="0" smtClean="0"/>
              <a:t>a dare  omogeneità al sistema dei controlli ambientali</a:t>
            </a:r>
            <a:endParaRPr lang="it-IT" sz="2800" b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IL NUOVO CONTESTO NORMATIVO</a:t>
            </a:r>
            <a:br>
              <a:rPr lang="it-IT" dirty="0"/>
            </a:br>
            <a:r>
              <a:rPr lang="it-IT" sz="1600" dirty="0"/>
              <a:t>Verso l’istituzione del Sistema Nazionale per la Protezione dell’Ambiente…</a:t>
            </a:r>
            <a:br>
              <a:rPr lang="it-IT" sz="1600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20/11/2015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4F9B-BADA-4E8C-9933-39C759AB8D15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223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it-IT" dirty="0"/>
              <a:t>DEFINIZIONE DELLE FUNZIONI DEL SISTEMA </a:t>
            </a:r>
          </a:p>
          <a:p>
            <a:pPr marL="109728" indent="0" algn="ctr">
              <a:buNone/>
            </a:pPr>
            <a:r>
              <a:rPr lang="it-IT" dirty="0"/>
              <a:t>(art. 3, co. 1) </a:t>
            </a:r>
          </a:p>
          <a:p>
            <a:pPr marL="109728" indent="0">
              <a:buNone/>
            </a:pPr>
            <a:r>
              <a:rPr lang="it-IT" dirty="0"/>
              <a:t>La chiara definizione delle funzioni del Sistema porterà a facilitare l’armonizzazione delle competenze e delle attività delle Agenzie su tutto il territorio </a:t>
            </a:r>
            <a:r>
              <a:rPr lang="it-IT" dirty="0" smtClean="0"/>
              <a:t>nazionale</a:t>
            </a:r>
          </a:p>
          <a:p>
            <a:pPr marL="109728" indent="0">
              <a:buNone/>
            </a:pPr>
            <a:endParaRPr lang="it-IT" dirty="0" smtClean="0"/>
          </a:p>
          <a:p>
            <a:pPr marL="109728" indent="0" algn="ctr">
              <a:buNone/>
            </a:pPr>
            <a:r>
              <a:rPr lang="it-IT" dirty="0"/>
              <a:t>RETE NAZIONALE DEI LABORATORI </a:t>
            </a:r>
          </a:p>
          <a:p>
            <a:pPr marL="109728" indent="0" algn="ctr">
              <a:buNone/>
            </a:pPr>
            <a:r>
              <a:rPr lang="it-IT" dirty="0"/>
              <a:t>(art. 12) </a:t>
            </a:r>
          </a:p>
          <a:p>
            <a:pPr marL="109728" indent="0">
              <a:buNone/>
            </a:pPr>
            <a:r>
              <a:rPr lang="it-IT" dirty="0"/>
              <a:t>Organizzazione dei laboratori di analisi ambientale in una rete nazionale di laboratori accreditati, consentirà l’armonizzazione dei servizi su scala nazionale (a favore di tutti i territori), forti economie di scala, nonché l’innalzamento del livello tecnico </a:t>
            </a:r>
            <a:r>
              <a:rPr lang="it-IT" dirty="0" smtClean="0"/>
              <a:t>scientifico. </a:t>
            </a:r>
            <a:endParaRPr lang="it-IT" dirty="0"/>
          </a:p>
          <a:p>
            <a:pPr marL="109728" indent="0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IL NUOVO CONTESTO NORMATIVO</a:t>
            </a:r>
            <a:br>
              <a:rPr lang="it-IT" dirty="0"/>
            </a:br>
            <a:r>
              <a:rPr lang="it-IT" sz="1600" dirty="0"/>
              <a:t>Verso l’istituzione del Sistema Nazionale per la Protezione dell’Ambiente…</a:t>
            </a:r>
            <a:br>
              <a:rPr lang="it-IT" sz="1600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20/11/2015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4F9B-BADA-4E8C-9933-39C759AB8D15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08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it-IT" dirty="0" smtClean="0"/>
              <a:t>LEPTA </a:t>
            </a:r>
            <a:endParaRPr lang="it-IT" dirty="0"/>
          </a:p>
          <a:p>
            <a:pPr marL="109728" indent="0" algn="ctr">
              <a:buNone/>
            </a:pPr>
            <a:r>
              <a:rPr lang="it-IT" dirty="0"/>
              <a:t>(art. 9) </a:t>
            </a:r>
          </a:p>
          <a:p>
            <a:pPr marL="109728" indent="0">
              <a:buNone/>
            </a:pPr>
            <a:r>
              <a:rPr lang="it-IT" dirty="0"/>
              <a:t>La più rilevante novità, elaborata da un profilo teorico e tecnico dalle Agenzie stesse, consiste nella previsione dei </a:t>
            </a:r>
          </a:p>
          <a:p>
            <a:pPr marL="109728" indent="0">
              <a:buNone/>
            </a:pPr>
            <a:r>
              <a:rPr lang="it-IT" b="1" dirty="0"/>
              <a:t>Livelli Essenziali delle Prestazioni Tecniche Ambientali </a:t>
            </a:r>
          </a:p>
          <a:p>
            <a:pPr marL="109728" indent="0">
              <a:buNone/>
            </a:pPr>
            <a:r>
              <a:rPr lang="it-IT" dirty="0"/>
              <a:t>che devono essere garantiti dal Sistema come livello minimo omogeneo e che sono riferimento obbligatorio e prioritario per la definizione dei piani di attività delle Agenzie. </a:t>
            </a:r>
          </a:p>
          <a:p>
            <a:pPr marL="109728" indent="0">
              <a:buNone/>
            </a:pPr>
            <a:r>
              <a:rPr lang="it-IT" dirty="0"/>
              <a:t>I relativi aspetti organizzativi e gestionali, nonché i costi standard per tipologia di prestazione, dovranno essere definiti tramite un </a:t>
            </a:r>
            <a:r>
              <a:rPr lang="it-IT" b="1" dirty="0"/>
              <a:t>Catalogo nazionale dei servizi</a:t>
            </a:r>
            <a:r>
              <a:rPr lang="it-IT" dirty="0"/>
              <a:t>, da approvare entro un anno mediante DPCM, anche al fine di </a:t>
            </a:r>
            <a:r>
              <a:rPr lang="it-IT" b="1" dirty="0"/>
              <a:t>armonizzare prospetticamente risorse e finanziamento </a:t>
            </a:r>
          </a:p>
          <a:p>
            <a:pPr marL="109728" indent="0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IL NUOVO CONTESTO NORMATIVO</a:t>
            </a:r>
            <a:br>
              <a:rPr lang="it-IT" dirty="0"/>
            </a:br>
            <a:r>
              <a:rPr lang="it-IT" sz="1600" dirty="0"/>
              <a:t>Verso l’istituzione del Sistema Nazionale per la Protezione dell’Ambiente…</a:t>
            </a:r>
            <a:br>
              <a:rPr lang="it-IT" sz="1600" dirty="0"/>
            </a:b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20/11/2015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4F9B-BADA-4E8C-9933-39C759AB8D15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511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it-IT" dirty="0"/>
              <a:t>PERSONALE ISPETTIVO </a:t>
            </a:r>
          </a:p>
          <a:p>
            <a:pPr marL="109728" indent="0" algn="ctr">
              <a:buNone/>
            </a:pPr>
            <a:r>
              <a:rPr lang="it-IT" dirty="0"/>
              <a:t>(art. 14) </a:t>
            </a:r>
          </a:p>
          <a:p>
            <a:pPr marL="109728" indent="0">
              <a:buNone/>
            </a:pPr>
            <a:r>
              <a:rPr lang="it-IT" dirty="0"/>
              <a:t>La norma stabilisce che il </a:t>
            </a:r>
            <a:r>
              <a:rPr lang="it-IT" b="1" dirty="0"/>
              <a:t>personale addetto alle funzioni ispettive</a:t>
            </a:r>
            <a:r>
              <a:rPr lang="it-IT" dirty="0"/>
              <a:t> verrà individuato sulla base di un regolamento emanato da ISPRA con il contributo delle Agenzie e dovrà prevedere, tra l’altro, </a:t>
            </a:r>
            <a:r>
              <a:rPr lang="it-IT" b="1" dirty="0"/>
              <a:t>criteri generali per lo svolgimento dei controlli. </a:t>
            </a:r>
          </a:p>
          <a:p>
            <a:pPr marL="109728" indent="0">
              <a:buNone/>
            </a:pPr>
            <a:r>
              <a:rPr lang="it-IT" dirty="0"/>
              <a:t>Quanto alla dibattuta </a:t>
            </a:r>
            <a:r>
              <a:rPr lang="it-IT" b="1" dirty="0"/>
              <a:t>questione degli </a:t>
            </a:r>
            <a:r>
              <a:rPr lang="it-IT" b="1" dirty="0" smtClean="0"/>
              <a:t>UPG, </a:t>
            </a:r>
            <a:r>
              <a:rPr lang="it-IT" dirty="0" smtClean="0"/>
              <a:t>se ne introduce con chiarezza nell’ordinamento </a:t>
            </a:r>
            <a:r>
              <a:rPr lang="it-IT" dirty="0"/>
              <a:t>statale la previsione </a:t>
            </a:r>
            <a:r>
              <a:rPr lang="it-IT" dirty="0" smtClean="0"/>
              <a:t>in </a:t>
            </a:r>
            <a:r>
              <a:rPr lang="it-IT" dirty="0"/>
              <a:t>capo alle Agenzie e dunque </a:t>
            </a:r>
            <a:r>
              <a:rPr lang="it-IT" dirty="0" smtClean="0"/>
              <a:t>si legittima </a:t>
            </a:r>
            <a:r>
              <a:rPr lang="it-IT" dirty="0"/>
              <a:t>la scelta di attribuire tale </a:t>
            </a:r>
            <a:r>
              <a:rPr lang="it-IT" dirty="0" smtClean="0"/>
              <a:t>qualifica. </a:t>
            </a:r>
            <a:endParaRPr lang="it-IT" dirty="0"/>
          </a:p>
          <a:p>
            <a:pPr marL="109728" indent="0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IL NUOVO CONTESTO NORMATIVO</a:t>
            </a:r>
            <a:br>
              <a:rPr lang="it-IT" dirty="0"/>
            </a:br>
            <a:r>
              <a:rPr lang="it-IT" sz="1600" dirty="0"/>
              <a:t>Verso l’istituzione del Sistema Nazionale per la Protezione dell’Ambiente…</a:t>
            </a:r>
            <a:br>
              <a:rPr lang="it-IT" sz="1600" dirty="0"/>
            </a:br>
            <a:endParaRPr lang="it-IT" sz="16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20/11/2015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4F9B-BADA-4E8C-9933-39C759AB8D15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806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it-IT" dirty="0" smtClean="0"/>
              <a:t>Su questo delicato aspetto ci sono </a:t>
            </a:r>
            <a:r>
              <a:rPr lang="it-IT" b="1" dirty="0" smtClean="0"/>
              <a:t>oggi</a:t>
            </a:r>
            <a:r>
              <a:rPr lang="it-IT" dirty="0" smtClean="0"/>
              <a:t> </a:t>
            </a:r>
            <a:r>
              <a:rPr lang="it-IT" b="1" dirty="0" smtClean="0"/>
              <a:t>diversi assetti nelle diverse Regioni:</a:t>
            </a:r>
          </a:p>
          <a:p>
            <a:pPr marL="109728" indent="0">
              <a:buNone/>
            </a:pPr>
            <a:endParaRPr lang="it-IT" dirty="0"/>
          </a:p>
          <a:p>
            <a:r>
              <a:rPr lang="it-IT" dirty="0" smtClean="0"/>
              <a:t>È opportuno armonizzare </a:t>
            </a:r>
            <a:r>
              <a:rPr lang="it-IT" dirty="0"/>
              <a:t>la questione UPG? </a:t>
            </a:r>
            <a:endParaRPr lang="it-IT" dirty="0" smtClean="0"/>
          </a:p>
          <a:p>
            <a:r>
              <a:rPr lang="it-IT" dirty="0" smtClean="0"/>
              <a:t>Diversi </a:t>
            </a:r>
            <a:r>
              <a:rPr lang="it-IT" dirty="0"/>
              <a:t>assetti, dopo la legge 68/2015, possono comportare diversi livelli di efficacia dei controlli ambientali? </a:t>
            </a:r>
          </a:p>
          <a:p>
            <a:endParaRPr lang="it-IT" dirty="0"/>
          </a:p>
          <a:p>
            <a:pPr marL="109728" indent="0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IL NUOVO CONTESTO NORMATIVO</a:t>
            </a:r>
            <a:br>
              <a:rPr lang="it-IT" dirty="0"/>
            </a:br>
            <a:r>
              <a:rPr lang="it-IT" sz="1600" dirty="0"/>
              <a:t>Verso l’istituzione del Sistema Nazionale per la Protezione dell’Ambiente…</a:t>
            </a:r>
            <a:br>
              <a:rPr lang="it-IT" sz="1600" dirty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20/11/2015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4F9B-BADA-4E8C-9933-39C759AB8D15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858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4765</TotalTime>
  <Words>1648</Words>
  <Application>Microsoft Office PowerPoint</Application>
  <PresentationFormat>Presentazione su schermo (4:3)</PresentationFormat>
  <Paragraphs>188</Paragraphs>
  <Slides>24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Viale</vt:lpstr>
      <vt:lpstr>Presentazione standard di PowerPoint</vt:lpstr>
      <vt:lpstr>Che cosa ha già fatto ARPA Friuli Venezia Giulia? </vt:lpstr>
      <vt:lpstr>IL SISTEMA DELLE ARPA/APPA </vt:lpstr>
      <vt:lpstr>IL SISTEMA DELLE ARPA/APPA </vt:lpstr>
      <vt:lpstr>IL NUOVO CONTESTO NORMATIVO Verso l’istituzione del Sistema Nazionale per la Protezione dell’Ambiente…  </vt:lpstr>
      <vt:lpstr>IL NUOVO CONTESTO NORMATIVO Verso l’istituzione del Sistema Nazionale per la Protezione dell’Ambiente…  </vt:lpstr>
      <vt:lpstr>IL NUOVO CONTESTO NORMATIVO Verso l’istituzione del Sistema Nazionale per la Protezione dell’Ambiente… </vt:lpstr>
      <vt:lpstr>IL NUOVO CONTESTO NORMATIVO Verso l’istituzione del Sistema Nazionale per la Protezione dell’Ambiente… </vt:lpstr>
      <vt:lpstr>IL NUOVO CONTESTO NORMATIVO Verso l’istituzione del Sistema Nazionale per la Protezione dell’Ambiente…  </vt:lpstr>
      <vt:lpstr>   La Legge 68/2015</vt:lpstr>
      <vt:lpstr>La Legge 68/2015 Dove interviene?</vt:lpstr>
      <vt:lpstr>La Legge 68/2015 Cosa cambia?</vt:lpstr>
      <vt:lpstr>Ambito di applicazione</vt:lpstr>
      <vt:lpstr>La Legge 68/2015 Ci sono analogie?</vt:lpstr>
      <vt:lpstr>  Legge 68/2015 Lo scenario di prima applicazione</vt:lpstr>
      <vt:lpstr>Prime applicazioni Analisi delle criticità </vt:lpstr>
      <vt:lpstr>Prime applicazioni Individuazione delle necessità </vt:lpstr>
      <vt:lpstr>  Legge 68/2015 Le istituzioni</vt:lpstr>
      <vt:lpstr>Prime applicazioni Gli indirizzi delle Procure</vt:lpstr>
      <vt:lpstr>Gli indirizzi delle Procure Elementi di non uniformità </vt:lpstr>
      <vt:lpstr>Gli indirizzi delle Procure Esempio 1</vt:lpstr>
      <vt:lpstr>Gli indirizzi delle Procure Esempio 2</vt:lpstr>
      <vt:lpstr>Prime applicazioni La posizione comune delle ARPA/APPA </vt:lpstr>
      <vt:lpstr>  Grazie per l’attenzione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accordo di programma, un cambio di passo, un impegno per il futuro</dc:title>
  <dc:creator>GS</dc:creator>
  <cp:lastModifiedBy>TLC</cp:lastModifiedBy>
  <cp:revision>451</cp:revision>
  <cp:lastPrinted>2015-03-13T09:44:28Z</cp:lastPrinted>
  <dcterms:created xsi:type="dcterms:W3CDTF">2015-03-07T13:24:24Z</dcterms:created>
  <dcterms:modified xsi:type="dcterms:W3CDTF">2015-11-20T07:36:26Z</dcterms:modified>
</cp:coreProperties>
</file>