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2" r:id="rId3"/>
    <p:sldId id="263" r:id="rId4"/>
    <p:sldId id="267" r:id="rId5"/>
    <p:sldId id="266" r:id="rId6"/>
    <p:sldId id="265" r:id="rId7"/>
    <p:sldId id="270" r:id="rId8"/>
    <p:sldId id="269" r:id="rId9"/>
    <p:sldId id="268" r:id="rId10"/>
    <p:sldId id="271" r:id="rId11"/>
    <p:sldId id="275" r:id="rId12"/>
    <p:sldId id="272" r:id="rId13"/>
    <p:sldId id="273" r:id="rId14"/>
    <p:sldId id="274" r:id="rId15"/>
    <p:sldId id="261" r:id="rId16"/>
    <p:sldId id="264" r:id="rId17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69"/>
    <p:restoredTop sz="96405"/>
  </p:normalViewPr>
  <p:slideViewPr>
    <p:cSldViewPr snapToObjects="1">
      <p:cViewPr varScale="1">
        <p:scale>
          <a:sx n="80" d="100"/>
          <a:sy n="80" d="100"/>
        </p:scale>
        <p:origin x="1200" y="48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C6B675-D90C-4C1F-AC94-C24193F38C73}" type="doc">
      <dgm:prSet loTypeId="urn:microsoft.com/office/officeart/2005/8/layout/arrow6" loCatId="relationship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it-IT"/>
        </a:p>
      </dgm:t>
    </dgm:pt>
    <dgm:pt modelId="{A0DD0259-004F-49EF-B2BE-4301C7684F78}">
      <dgm:prSet phldrT="[Testo]" custT="1"/>
      <dgm:spPr/>
      <dgm:t>
        <a:bodyPr/>
        <a:lstStyle/>
        <a:p>
          <a:r>
            <a:rPr lang="it-IT" sz="1400" dirty="0" smtClean="0"/>
            <a:t>p-</a:t>
          </a:r>
          <a:r>
            <a:rPr lang="it-IT" sz="1400" dirty="0" err="1" smtClean="0"/>
            <a:t>value</a:t>
          </a:r>
          <a:r>
            <a:rPr lang="it-IT" sz="1400" dirty="0" smtClean="0"/>
            <a:t> &gt; 0,05</a:t>
          </a:r>
          <a:endParaRPr lang="it-IT" sz="1400" dirty="0"/>
        </a:p>
      </dgm:t>
    </dgm:pt>
    <dgm:pt modelId="{6FF3A3E7-1199-42F5-B667-B7BC209456C3}" type="parTrans" cxnId="{A969B5F0-4CF1-4869-98C4-C8C82FF5A7A5}">
      <dgm:prSet/>
      <dgm:spPr/>
      <dgm:t>
        <a:bodyPr/>
        <a:lstStyle/>
        <a:p>
          <a:endParaRPr lang="it-IT"/>
        </a:p>
      </dgm:t>
    </dgm:pt>
    <dgm:pt modelId="{755B306A-796D-4506-BDCF-344FF4D2E712}" type="sibTrans" cxnId="{A969B5F0-4CF1-4869-98C4-C8C82FF5A7A5}">
      <dgm:prSet/>
      <dgm:spPr/>
      <dgm:t>
        <a:bodyPr/>
        <a:lstStyle/>
        <a:p>
          <a:endParaRPr lang="it-IT"/>
        </a:p>
      </dgm:t>
    </dgm:pt>
    <dgm:pt modelId="{7717EF51-22D2-4B6D-85B8-1DF0A6F0DCD0}">
      <dgm:prSet phldrT="[Testo]" custT="1"/>
      <dgm:spPr/>
      <dgm:t>
        <a:bodyPr/>
        <a:lstStyle/>
        <a:p>
          <a:r>
            <a:rPr lang="it-IT" sz="1400" dirty="0" smtClean="0"/>
            <a:t>p-</a:t>
          </a:r>
          <a:r>
            <a:rPr lang="it-IT" sz="1400" dirty="0" err="1" smtClean="0"/>
            <a:t>value</a:t>
          </a:r>
          <a:r>
            <a:rPr lang="it-IT" sz="1400" dirty="0" smtClean="0"/>
            <a:t> &lt; 0,05</a:t>
          </a:r>
          <a:endParaRPr lang="it-IT" sz="1400" dirty="0"/>
        </a:p>
      </dgm:t>
    </dgm:pt>
    <dgm:pt modelId="{57A5F831-A735-42BA-9F01-D282CC7D642D}" type="parTrans" cxnId="{EFCE8471-D483-4721-8344-A3A83CA1BD98}">
      <dgm:prSet/>
      <dgm:spPr/>
      <dgm:t>
        <a:bodyPr/>
        <a:lstStyle/>
        <a:p>
          <a:endParaRPr lang="it-IT"/>
        </a:p>
      </dgm:t>
    </dgm:pt>
    <dgm:pt modelId="{B0CE3E12-D8D1-49E0-9507-BFE14FD60108}" type="sibTrans" cxnId="{EFCE8471-D483-4721-8344-A3A83CA1BD98}">
      <dgm:prSet/>
      <dgm:spPr/>
      <dgm:t>
        <a:bodyPr/>
        <a:lstStyle/>
        <a:p>
          <a:endParaRPr lang="it-IT"/>
        </a:p>
      </dgm:t>
    </dgm:pt>
    <dgm:pt modelId="{52055FB6-7F76-4426-90DC-DBD6DF8E496B}" type="pres">
      <dgm:prSet presAssocID="{B3C6B675-D90C-4C1F-AC94-C24193F38C7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801DDBF-2811-479A-B218-F5B7661C151A}" type="pres">
      <dgm:prSet presAssocID="{B3C6B675-D90C-4C1F-AC94-C24193F38C73}" presName="ribbon" presStyleLbl="node1" presStyleIdx="0" presStyleCnt="1"/>
      <dgm:spPr/>
    </dgm:pt>
    <dgm:pt modelId="{C749CF95-7790-4EA9-9F5F-43779944678D}" type="pres">
      <dgm:prSet presAssocID="{B3C6B675-D90C-4C1F-AC94-C24193F38C73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BF7A5A2-BCF1-4B13-A611-4C650E97995A}" type="pres">
      <dgm:prSet presAssocID="{B3C6B675-D90C-4C1F-AC94-C24193F38C73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6FFAFD5-ABE3-4E70-BA46-292897C6DDB5}" type="presOf" srcId="{7717EF51-22D2-4B6D-85B8-1DF0A6F0DCD0}" destId="{8BF7A5A2-BCF1-4B13-A611-4C650E97995A}" srcOrd="0" destOrd="0" presId="urn:microsoft.com/office/officeart/2005/8/layout/arrow6"/>
    <dgm:cxn modelId="{FA2B1189-091C-4B62-BF52-96246635BA3E}" type="presOf" srcId="{A0DD0259-004F-49EF-B2BE-4301C7684F78}" destId="{C749CF95-7790-4EA9-9F5F-43779944678D}" srcOrd="0" destOrd="0" presId="urn:microsoft.com/office/officeart/2005/8/layout/arrow6"/>
    <dgm:cxn modelId="{E07B19D9-5975-481E-B658-33EBF593057A}" type="presOf" srcId="{B3C6B675-D90C-4C1F-AC94-C24193F38C73}" destId="{52055FB6-7F76-4426-90DC-DBD6DF8E496B}" srcOrd="0" destOrd="0" presId="urn:microsoft.com/office/officeart/2005/8/layout/arrow6"/>
    <dgm:cxn modelId="{EFCE8471-D483-4721-8344-A3A83CA1BD98}" srcId="{B3C6B675-D90C-4C1F-AC94-C24193F38C73}" destId="{7717EF51-22D2-4B6D-85B8-1DF0A6F0DCD0}" srcOrd="1" destOrd="0" parTransId="{57A5F831-A735-42BA-9F01-D282CC7D642D}" sibTransId="{B0CE3E12-D8D1-49E0-9507-BFE14FD60108}"/>
    <dgm:cxn modelId="{A969B5F0-4CF1-4869-98C4-C8C82FF5A7A5}" srcId="{B3C6B675-D90C-4C1F-AC94-C24193F38C73}" destId="{A0DD0259-004F-49EF-B2BE-4301C7684F78}" srcOrd="0" destOrd="0" parTransId="{6FF3A3E7-1199-42F5-B667-B7BC209456C3}" sibTransId="{755B306A-796D-4506-BDCF-344FF4D2E712}"/>
    <dgm:cxn modelId="{FC09800F-6899-4D41-8290-B3634065AB15}" type="presParOf" srcId="{52055FB6-7F76-4426-90DC-DBD6DF8E496B}" destId="{4801DDBF-2811-479A-B218-F5B7661C151A}" srcOrd="0" destOrd="0" presId="urn:microsoft.com/office/officeart/2005/8/layout/arrow6"/>
    <dgm:cxn modelId="{6E7645A8-50A9-4146-A898-789E79E72DBF}" type="presParOf" srcId="{52055FB6-7F76-4426-90DC-DBD6DF8E496B}" destId="{C749CF95-7790-4EA9-9F5F-43779944678D}" srcOrd="1" destOrd="0" presId="urn:microsoft.com/office/officeart/2005/8/layout/arrow6"/>
    <dgm:cxn modelId="{B134FDCB-F300-47EB-A67C-B4751E05D8B5}" type="presParOf" srcId="{52055FB6-7F76-4426-90DC-DBD6DF8E496B}" destId="{8BF7A5A2-BCF1-4B13-A611-4C650E97995A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1DDBF-2811-479A-B218-F5B7661C151A}">
      <dsp:nvSpPr>
        <dsp:cNvPr id="0" name=""/>
        <dsp:cNvSpPr/>
      </dsp:nvSpPr>
      <dsp:spPr>
        <a:xfrm>
          <a:off x="136322" y="0"/>
          <a:ext cx="3615787" cy="1446314"/>
        </a:xfrm>
        <a:prstGeom prst="leftRightRibbon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9CF95-7790-4EA9-9F5F-43779944678D}">
      <dsp:nvSpPr>
        <dsp:cNvPr id="0" name=""/>
        <dsp:cNvSpPr/>
      </dsp:nvSpPr>
      <dsp:spPr>
        <a:xfrm>
          <a:off x="570216" y="253105"/>
          <a:ext cx="1193209" cy="7086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p-</a:t>
          </a:r>
          <a:r>
            <a:rPr lang="it-IT" sz="1400" kern="1200" dirty="0" err="1" smtClean="0"/>
            <a:t>value</a:t>
          </a:r>
          <a:r>
            <a:rPr lang="it-IT" sz="1400" kern="1200" dirty="0" smtClean="0"/>
            <a:t> &gt; 0,05</a:t>
          </a:r>
          <a:endParaRPr lang="it-IT" sz="1400" kern="1200" dirty="0"/>
        </a:p>
      </dsp:txBody>
      <dsp:txXfrm>
        <a:off x="570216" y="253105"/>
        <a:ext cx="1193209" cy="708694"/>
      </dsp:txXfrm>
    </dsp:sp>
    <dsp:sp modelId="{8BF7A5A2-BCF1-4B13-A611-4C650E97995A}">
      <dsp:nvSpPr>
        <dsp:cNvPr id="0" name=""/>
        <dsp:cNvSpPr/>
      </dsp:nvSpPr>
      <dsp:spPr>
        <a:xfrm>
          <a:off x="1944216" y="484515"/>
          <a:ext cx="1410157" cy="7086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p-</a:t>
          </a:r>
          <a:r>
            <a:rPr lang="it-IT" sz="1400" kern="1200" dirty="0" err="1" smtClean="0"/>
            <a:t>value</a:t>
          </a:r>
          <a:r>
            <a:rPr lang="it-IT" sz="1400" kern="1200" dirty="0" smtClean="0"/>
            <a:t> &lt; 0,05</a:t>
          </a:r>
          <a:endParaRPr lang="it-IT" sz="1400" kern="1200" dirty="0"/>
        </a:p>
      </dsp:txBody>
      <dsp:txXfrm>
        <a:off x="1944216" y="484515"/>
        <a:ext cx="1410157" cy="708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E16723A7-A5B2-E44D-AB53-2544B46A3C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CFFCC9F-B4E0-7543-A122-CC2D7E1D8B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5F300-2C68-9943-A259-034508FDB5A0}" type="datetimeFigureOut">
              <a:rPr lang="it-IT" smtClean="0"/>
              <a:t>28/09/2021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A126BB1-1CCC-C743-8CCB-5FED2C5968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8A4D378-782D-C348-B929-E258AEEA25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8C5EC-5866-D54C-9E8A-397C5608A1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9339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6786F-27FB-6644-8988-E31B5747AB79}" type="datetimeFigureOut">
              <a:rPr lang="it-IT" smtClean="0"/>
              <a:t>28/09/2021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9F22C-9CAA-1245-B8C8-09E55CFC6C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79537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of th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magine 28">
            <a:extLst>
              <a:ext uri="{FF2B5EF4-FFF2-40B4-BE49-F238E27FC236}">
                <a16:creationId xmlns:a16="http://schemas.microsoft.com/office/drawing/2014/main" id="{68A9070D-07DD-0C43-B248-4C0D86A499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1349" b="-56"/>
          <a:stretch/>
        </p:blipFill>
        <p:spPr>
          <a:xfrm>
            <a:off x="0" y="3124200"/>
            <a:ext cx="10691813" cy="4435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886" y="2222501"/>
            <a:ext cx="9088041" cy="1254346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US" sz="36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9696" y="3614132"/>
            <a:ext cx="7921824" cy="937392"/>
          </a:xfrm>
          <a:noFill/>
          <a:ln w="9525">
            <a:noFill/>
            <a:miter lim="800000"/>
            <a:headEnd/>
            <a:tailEnd/>
          </a:ln>
        </p:spPr>
        <p:txBody>
          <a:bodyPr wrap="square" lIns="105366" tIns="52683" rIns="105366" bIns="52683" anchor="ctr">
            <a:spAutoFit/>
          </a:bodyPr>
          <a:lstStyle>
            <a:lvl1pPr algn="ctr">
              <a:defRPr lang="en-US" sz="3000" dirty="0">
                <a:latin typeface="+mj-lt"/>
                <a:cs typeface="Arial" panose="020B0604020202020204" pitchFamily="34" charset="0"/>
              </a:defRPr>
            </a:lvl1pPr>
          </a:lstStyle>
          <a:p>
            <a:pPr lvl="0" algn="ctr" defTabSz="457200"/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DFEE7EE7-E1D8-6447-8065-DE3C3ECD40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6034" y="6793152"/>
            <a:ext cx="2064317" cy="6897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DA7E6BA-3EC7-FB4F-B2FD-EFDABDA0EE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9910" y="435778"/>
            <a:ext cx="2721167" cy="90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54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21" y="617019"/>
            <a:ext cx="9359562" cy="99279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726" y="1763713"/>
            <a:ext cx="9357456" cy="3636962"/>
          </a:xfrm>
        </p:spPr>
        <p:txBody>
          <a:bodyPr anchor="t" anchorCtr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7349" y="6905626"/>
            <a:ext cx="679401" cy="503558"/>
          </a:xfrm>
          <a:prstGeom prst="rect">
            <a:avLst/>
          </a:prstGeom>
        </p:spPr>
        <p:txBody>
          <a:bodyPr/>
          <a:lstStyle/>
          <a:p>
            <a:fld id="{6B669491-FD19-4448-A095-712FC87FC06A}" type="slidenum">
              <a:rPr lang="it-IT" smtClean="0"/>
              <a:t>‹N›</a:t>
            </a:fld>
            <a:endParaRPr lang="it-IT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702ED71-3BB2-7B4D-8315-1957E4AAE9C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99683" y="6638020"/>
            <a:ext cx="6044400" cy="716312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1200">
                <a:latin typeface="+mn-lt"/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61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74" userDrawn="1">
          <p15:clr>
            <a:srgbClr val="FBAE40"/>
          </p15:clr>
        </p15:guide>
        <p15:guide id="3" orient="horz" pos="385" userDrawn="1">
          <p15:clr>
            <a:srgbClr val="FBAE40"/>
          </p15:clr>
        </p15:guide>
        <p15:guide id="4" orient="horz" pos="3402" userDrawn="1">
          <p15:clr>
            <a:srgbClr val="FBAE40"/>
          </p15:clr>
        </p15:guide>
        <p15:guide id="5" pos="6271" userDrawn="1">
          <p15:clr>
            <a:srgbClr val="FBAE40"/>
          </p15:clr>
        </p15:guide>
        <p15:guide id="6" pos="3367" userDrawn="1">
          <p15:clr>
            <a:srgbClr val="FBAE40"/>
          </p15:clr>
        </p15:guide>
        <p15:guide id="7" orient="horz" pos="11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966FF127-F1E4-5649-AD9D-18F1C78079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90193"/>
            <a:ext cx="10691813" cy="124782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188" y="1768509"/>
            <a:ext cx="9359563" cy="3739520"/>
          </a:xfrm>
        </p:spPr>
        <p:txBody>
          <a:bodyPr anchor="t" anchorCtr="0">
            <a:noAutofit/>
          </a:bodyPr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ABCF91-B16B-9048-861F-D5DA29EF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4967" y="6954205"/>
            <a:ext cx="611784" cy="402483"/>
          </a:xfrm>
          <a:prstGeom prst="rect">
            <a:avLst/>
          </a:prstGeom>
        </p:spPr>
        <p:txBody>
          <a:bodyPr/>
          <a:lstStyle>
            <a:lvl1pPr>
              <a:defRPr sz="1320"/>
            </a:lvl1pPr>
          </a:lstStyle>
          <a:p>
            <a:fld id="{6B669491-FD19-4448-A095-712FC87FC06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6A3F33C-31D2-1F49-AFB6-81B93B881EC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99683" y="6638020"/>
            <a:ext cx="6044400" cy="716312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1200">
                <a:latin typeface="+mn-lt"/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801DFD8-2DE2-9841-A255-5E1FFC65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21" y="617019"/>
            <a:ext cx="9359562" cy="99279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370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36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7D802826-244D-9E41-A366-EE3E7AA1C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F5836D5-C58C-1241-A7AF-E0DD1715C9C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99683" y="6638020"/>
            <a:ext cx="6044400" cy="716312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1200">
                <a:latin typeface="+mn-lt"/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1974873-006A-4346-B21A-6E799471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21" y="617019"/>
            <a:ext cx="9359562" cy="99279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92DA83B-C78F-6941-B270-8C9DFC6E5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189" y="1768509"/>
            <a:ext cx="4388678" cy="3739520"/>
          </a:xfrm>
        </p:spPr>
        <p:txBody>
          <a:bodyPr anchor="t" anchorCtr="0">
            <a:noAutofit/>
          </a:bodyPr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2E20E0D-1F1C-A944-8067-3F21C13F170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557272" y="1768509"/>
            <a:ext cx="4388678" cy="3739520"/>
          </a:xfrm>
        </p:spPr>
        <p:txBody>
          <a:bodyPr anchor="t" anchorCtr="0">
            <a:noAutofit/>
          </a:bodyPr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3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544" y="3228041"/>
            <a:ext cx="9221689" cy="1103591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56107A0-C797-FF4C-824F-534FDCB9349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99683" y="6638020"/>
            <a:ext cx="6044400" cy="716312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1200">
                <a:latin typeface="+mn-lt"/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7" name="Segnaposto numero diapositiva 7">
            <a:extLst>
              <a:ext uri="{FF2B5EF4-FFF2-40B4-BE49-F238E27FC236}">
                <a16:creationId xmlns:a16="http://schemas.microsoft.com/office/drawing/2014/main" id="{3143F7EC-FAF8-BA4D-896F-DD889417E4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4773" y="7006700"/>
            <a:ext cx="651977" cy="402483"/>
          </a:xfrm>
        </p:spPr>
        <p:txBody>
          <a:bodyPr/>
          <a:lstStyle/>
          <a:p>
            <a:fld id="{6B669491-FD19-4448-A095-712FC87FC0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1368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796" y="499514"/>
            <a:ext cx="3589047" cy="1768388"/>
          </a:xfrm>
        </p:spPr>
        <p:txBody>
          <a:bodyPr anchor="t" anchorCtr="0"/>
          <a:lstStyle>
            <a:lvl1pPr>
              <a:defRPr sz="3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796" y="2445198"/>
            <a:ext cx="3589047" cy="3062830"/>
          </a:xfrm>
        </p:spPr>
        <p:txBody>
          <a:bodyPr anchor="t" anchorCtr="0"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8931B8B-104D-7947-A9E1-FB1E6549E05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99683" y="6638020"/>
            <a:ext cx="6044400" cy="716312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1200">
                <a:latin typeface="+mn-lt"/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0" name="Segnaposto numero diapositiva 7">
            <a:extLst>
              <a:ext uri="{FF2B5EF4-FFF2-40B4-BE49-F238E27FC236}">
                <a16:creationId xmlns:a16="http://schemas.microsoft.com/office/drawing/2014/main" id="{4CA329AB-27ED-144B-8A86-B45170462D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4773" y="7006700"/>
            <a:ext cx="651977" cy="402483"/>
          </a:xfrm>
        </p:spPr>
        <p:txBody>
          <a:bodyPr/>
          <a:lstStyle/>
          <a:p>
            <a:fld id="{6B669491-FD19-4448-A095-712FC87FC06A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976F5EC-8C41-9F49-9A03-B02333CF6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810" y="499513"/>
            <a:ext cx="5474940" cy="5008515"/>
          </a:xfrm>
        </p:spPr>
        <p:txBody>
          <a:bodyPr anchor="t" anchorCtr="0">
            <a:noAutofit/>
          </a:bodyPr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9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499513"/>
            <a:ext cx="5412730" cy="5008515"/>
          </a:xfrm>
        </p:spPr>
        <p:txBody>
          <a:bodyPr anchor="t">
            <a:noAutofit/>
          </a:bodyPr>
          <a:lstStyle>
            <a:lvl1pPr marL="0" indent="0">
              <a:buNone/>
              <a:defRPr sz="2000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576D4BE-0032-3D4D-A36D-865E4FAFB45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99683" y="6638020"/>
            <a:ext cx="6044400" cy="716312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1200">
                <a:latin typeface="+mn-lt"/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1" name="Segnaposto numero diapositiva 7">
            <a:extLst>
              <a:ext uri="{FF2B5EF4-FFF2-40B4-BE49-F238E27FC236}">
                <a16:creationId xmlns:a16="http://schemas.microsoft.com/office/drawing/2014/main" id="{1EF8179B-7815-3B42-8C03-92F6394F56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4773" y="7006700"/>
            <a:ext cx="651977" cy="402483"/>
          </a:xfrm>
        </p:spPr>
        <p:txBody>
          <a:bodyPr/>
          <a:lstStyle/>
          <a:p>
            <a:fld id="{6B669491-FD19-4448-A095-712FC87FC06A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EC45DCF-9C9C-1148-83BD-26A626599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96" y="499514"/>
            <a:ext cx="3589047" cy="1768388"/>
          </a:xfrm>
        </p:spPr>
        <p:txBody>
          <a:bodyPr anchor="t" anchorCtr="0"/>
          <a:lstStyle>
            <a:lvl1pPr>
              <a:defRPr sz="3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66D053E-08AD-C844-99E1-5371B2035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5796" y="2445198"/>
            <a:ext cx="3589047" cy="3062830"/>
          </a:xfrm>
        </p:spPr>
        <p:txBody>
          <a:bodyPr anchor="t" anchorCtr="0"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1703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 - Italy-Croatia Pr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221FE90-DCA3-D546-9918-50014EB444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t>‹N›</a:t>
            </a:fld>
            <a:endParaRPr lang="it-IT"/>
          </a:p>
        </p:txBody>
      </p:sp>
      <p:pic>
        <p:nvPicPr>
          <p:cNvPr id="5" name="Immagine 8" descr="indirizzo.jpg">
            <a:extLst>
              <a:ext uri="{FF2B5EF4-FFF2-40B4-BE49-F238E27FC236}">
                <a16:creationId xmlns:a16="http://schemas.microsoft.com/office/drawing/2014/main" id="{EBC745CB-39BF-DC4F-B472-5BCE7D05DC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7" y="3697304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9" descr="mail.jpg">
            <a:extLst>
              <a:ext uri="{FF2B5EF4-FFF2-40B4-BE49-F238E27FC236}">
                <a16:creationId xmlns:a16="http://schemas.microsoft.com/office/drawing/2014/main" id="{D0384BE9-159F-BB4E-950F-2A7AC80EAA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7" y="4200541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20" descr="indirizzo.jpg">
            <a:extLst>
              <a:ext uri="{FF2B5EF4-FFF2-40B4-BE49-F238E27FC236}">
                <a16:creationId xmlns:a16="http://schemas.microsoft.com/office/drawing/2014/main" id="{7E6B6083-E364-C74F-8DD5-DE86359A0F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45" y="4690622"/>
            <a:ext cx="3587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21" descr="mail.jpg">
            <a:extLst>
              <a:ext uri="{FF2B5EF4-FFF2-40B4-BE49-F238E27FC236}">
                <a16:creationId xmlns:a16="http://schemas.microsoft.com/office/drawing/2014/main" id="{A9CC86EC-813A-514E-9124-CA96B7E49C5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6" y="5168627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9188DDC-F3F0-4744-BA11-A4064704DB7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99683" y="6638020"/>
            <a:ext cx="6044400" cy="716312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1200">
                <a:latin typeface="+mn-lt"/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C574219-E3FB-874C-8238-FAE8B6C0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21" y="617019"/>
            <a:ext cx="9359562" cy="99279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67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7188" y="559070"/>
            <a:ext cx="9221689" cy="99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/>
          <a:p>
            <a:pPr marL="0" lvl="0" defTabSz="457200"/>
            <a:r>
              <a:rPr lang="it-IT" dirty="0"/>
              <a:t>FARE CLIC PER MODIFICARE LO STILE DEL TITOLO DELLO SCHEMA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3415110"/>
            <a:ext cx="9221689" cy="52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366" tIns="52683" rIns="105366" bIns="52683" anchor="ctr">
            <a:spAutoFit/>
          </a:bodyPr>
          <a:lstStyle/>
          <a:p>
            <a:pPr marL="0" lvl="0" algn="ctr" defTabSz="45720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4773" y="7006700"/>
            <a:ext cx="65197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69491-FD19-4448-A095-712FC87FC06A}" type="slidenum">
              <a:rPr lang="it-IT" smtClean="0"/>
              <a:t>‹N›</a:t>
            </a:fld>
            <a:endParaRPr lang="it-IT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7F6CF022-771E-604E-969C-68E294B070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390193"/>
            <a:ext cx="10691813" cy="124782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A4495A4-0042-5740-9AA3-D8D479D9C9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2638" y="6564088"/>
            <a:ext cx="2586162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2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6" r:id="rId3"/>
    <p:sldLayoutId id="2147483688" r:id="rId4"/>
    <p:sldLayoutId id="2147483690" r:id="rId5"/>
    <p:sldLayoutId id="2147483692" r:id="rId6"/>
    <p:sldLayoutId id="2147483693" r:id="rId7"/>
    <p:sldLayoutId id="2147483694" r:id="rId8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lang="en-US" sz="3200" kern="1200" dirty="0">
          <a:solidFill>
            <a:srgbClr val="1ABAE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0" indent="0" algn="l" defTabSz="1007943" rtl="0" eaLnBrk="1" latinLnBrk="0" hangingPunct="1">
        <a:lnSpc>
          <a:spcPct val="90000"/>
        </a:lnSpc>
        <a:spcBef>
          <a:spcPts val="1102"/>
        </a:spcBef>
        <a:buFontTx/>
        <a:buNone/>
        <a:defRPr lang="it-IT" sz="3000" kern="1200" dirty="0" smtClean="0">
          <a:solidFill>
            <a:srgbClr val="57585A"/>
          </a:solidFill>
          <a:latin typeface="+mj-lt"/>
          <a:ea typeface="+mn-ea"/>
          <a:cs typeface="Arial" pitchFamily="34" charset="0"/>
        </a:defRPr>
      </a:lvl1pPr>
      <a:lvl2pPr marL="205214" indent="0" algn="l" defTabSz="1007943" rtl="0" eaLnBrk="1" latinLnBrk="0" hangingPunct="1">
        <a:lnSpc>
          <a:spcPct val="90000"/>
        </a:lnSpc>
        <a:spcBef>
          <a:spcPts val="551"/>
        </a:spcBef>
        <a:buFontTx/>
        <a:buNone/>
        <a:defRPr lang="it-IT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62414" indent="0" algn="l" defTabSz="1007943" rtl="0" eaLnBrk="1" latinLnBrk="0" hangingPunct="1">
        <a:lnSpc>
          <a:spcPct val="90000"/>
        </a:lnSpc>
        <a:spcBef>
          <a:spcPts val="551"/>
        </a:spcBef>
        <a:buFontTx/>
        <a:buNone/>
        <a:defRPr lang="it-IT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119614" indent="0" algn="l" defTabSz="1007943" rtl="0" eaLnBrk="1" latinLnBrk="0" hangingPunct="1">
        <a:lnSpc>
          <a:spcPct val="90000"/>
        </a:lnSpc>
        <a:spcBef>
          <a:spcPts val="551"/>
        </a:spcBef>
        <a:buFontTx/>
        <a:buNone/>
        <a:defRPr lang="it-IT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76814" indent="0" algn="l" defTabSz="1007943" rtl="0" eaLnBrk="1" latinLnBrk="0" hangingPunct="1">
        <a:lnSpc>
          <a:spcPct val="90000"/>
        </a:lnSpc>
        <a:spcBef>
          <a:spcPts val="551"/>
        </a:spcBef>
        <a:buFontTx/>
        <a:buNone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PSAL_gr1_tot.PNG" TargetMode="External"/><Relationship Id="rId13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hyperlink" Target="PSAL_gr2_tot.PNG" TargetMode="External"/><Relationship Id="rId2" Type="http://schemas.openxmlformats.org/officeDocument/2006/relationships/hyperlink" Target="TEMP_gr1_tot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TEMP_gr3_tot.PNG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29.PNG"/><Relationship Id="rId15" Type="http://schemas.openxmlformats.org/officeDocument/2006/relationships/image" Target="../media/image33.PNG"/><Relationship Id="rId10" Type="http://schemas.openxmlformats.org/officeDocument/2006/relationships/image" Target="../media/image10.png"/><Relationship Id="rId4" Type="http://schemas.openxmlformats.org/officeDocument/2006/relationships/hyperlink" Target="TEMP_gr2_tot.PNG" TargetMode="External"/><Relationship Id="rId9" Type="http://schemas.openxmlformats.org/officeDocument/2006/relationships/image" Target="../media/image31.PNG"/><Relationship Id="rId14" Type="http://schemas.openxmlformats.org/officeDocument/2006/relationships/hyperlink" Target="PSAL_gr3_tot.PN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TEMP_gr3_seas3.PNG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3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TEMP_gr3_seas2.PNG" TargetMode="External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hyperlink" Target="TEMP_gr3_seas4.PNG" TargetMode="External"/><Relationship Id="rId4" Type="http://schemas.openxmlformats.org/officeDocument/2006/relationships/hyperlink" Target="TEMP_gr3_seas1.PNG" TargetMode="External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hyperlink" Target="file:///C:\Users\arpa13572361\Desktop\Lavoro\Presentazione_CASCADE_28-09-2021\map_contained_and_not_points_gmt1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rpa13572361\Desktop\Lavoro\Presentazione_CASCADE_28-09-2021\tsdiagram_CA341_2020-12-14_12-21-15.png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file:///C:\Users\arpa13572361\Desktop\Lavoro\Presentazione_CASCADE_28-09-2021\tsdiagram_SMTS3_2020-07-20_10-14-58.png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TEMP_tot_tot.PNG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PSAL_tot_tot.PNG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file:///C:\Users\arpa13572361\Desktop\Lavoro\Presentazione_CASCADE_28-09-2021\TEMP_tot_seas1.PNG" TargetMode="External"/><Relationship Id="rId7" Type="http://schemas.openxmlformats.org/officeDocument/2006/relationships/hyperlink" Target="TEMP_tot_seas2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1.PNG"/><Relationship Id="rId5" Type="http://schemas.openxmlformats.org/officeDocument/2006/relationships/hyperlink" Target="file:///C:\Users\arpa13572361\Desktop\Lavoro\Presentazione_CASCADE_28-09-2021\TEMP_tot_seas3.PNG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hyperlink" Target="file:///C:\Users\arpa13572361\Desktop\Lavoro\Presentazione_CASCADE_28-09-2021\TEMP_tot_seas4.PN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file:///C:\Users\arpa13572361\Desktop\Lavoro\Presentazione_CASCADE_28-09-2021\PSAL_tot_seas1.PNG" TargetMode="External"/><Relationship Id="rId7" Type="http://schemas.openxmlformats.org/officeDocument/2006/relationships/hyperlink" Target="file:///C:\Users\arpa13572361\Desktop\Lavoro\Presentazione_CASCADE_28-09-2021\PSAL_tot_seas3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1.PNG"/><Relationship Id="rId5" Type="http://schemas.openxmlformats.org/officeDocument/2006/relationships/hyperlink" Target="file:///C:\Users\arpa13572361\Desktop\Lavoro\Presentazione_CASCADE_28-09-2021\PSAL_tot_seas2.PNG" TargetMode="External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hyperlink" Target="file:///C:\Users\arpa13572361\Desktop\Lavoro\Presentazione_CASCADE_28-09-2021\PSAL_tot_seas4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file:///C:\Users\arpa13572361\Desktop\Lavoro\Presentazione_CASCADE_28-09-2021\map_groups_circled_gmt.png" TargetMode="Externa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2632D6-F9CA-4841-B51D-0A40B6763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587" y="1466636"/>
            <a:ext cx="9088041" cy="2304257"/>
          </a:xfrm>
        </p:spPr>
        <p:txBody>
          <a:bodyPr/>
          <a:lstStyle/>
          <a:p>
            <a:r>
              <a:rPr lang="en-US" dirty="0" err="1" smtClean="0"/>
              <a:t>Sviluppo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 smtClean="0"/>
              <a:t>implementazione</a:t>
            </a:r>
            <a:r>
              <a:rPr lang="en-US" dirty="0" smtClean="0"/>
              <a:t> di </a:t>
            </a:r>
            <a:r>
              <a:rPr lang="en-US" dirty="0" err="1" smtClean="0"/>
              <a:t>servizi</a:t>
            </a:r>
            <a:r>
              <a:rPr lang="en-US" dirty="0" smtClean="0"/>
              <a:t> per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confronto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prodotti</a:t>
            </a:r>
            <a:r>
              <a:rPr lang="en-US" dirty="0" smtClean="0"/>
              <a:t> </a:t>
            </a:r>
            <a:r>
              <a:rPr lang="en-US" dirty="0" err="1" smtClean="0"/>
              <a:t>modellistici</a:t>
            </a:r>
            <a:r>
              <a:rPr lang="en-US" dirty="0" smtClean="0"/>
              <a:t> e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misure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 Development </a:t>
            </a:r>
            <a:r>
              <a:rPr lang="en-US" sz="2000" dirty="0"/>
              <a:t>and implementation of services for the comparison of modeling products and </a:t>
            </a:r>
            <a:r>
              <a:rPr lang="en-US" sz="2000" dirty="0" smtClean="0"/>
              <a:t>measurements )</a:t>
            </a:r>
            <a:endParaRPr lang="it-IT" sz="2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3A4C8C2-4960-094A-955B-92A3186BB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9695" y="3961350"/>
            <a:ext cx="7921824" cy="521893"/>
          </a:xfrm>
        </p:spPr>
        <p:txBody>
          <a:bodyPr/>
          <a:lstStyle/>
          <a:p>
            <a:pPr>
              <a:defRPr/>
            </a:pPr>
            <a:r>
              <a:rPr lang="it-IT" b="1" dirty="0" smtClean="0"/>
              <a:t>CASCADE|</a:t>
            </a:r>
            <a:r>
              <a:rPr lang="it-IT" dirty="0" smtClean="0"/>
              <a:t>PP</a:t>
            </a:r>
            <a:r>
              <a:rPr lang="it-IT" b="1" dirty="0" smtClean="0"/>
              <a:t>4 | Alex Pividori</a:t>
            </a:r>
            <a:endParaRPr lang="it-IT" b="1" dirty="0"/>
          </a:p>
        </p:txBody>
      </p:sp>
      <p:sp>
        <p:nvSpPr>
          <p:cNvPr id="5" name="Rettangolo 3">
            <a:extLst>
              <a:ext uri="{FF2B5EF4-FFF2-40B4-BE49-F238E27FC236}">
                <a16:creationId xmlns:a16="http://schemas.microsoft.com/office/drawing/2014/main" id="{19D0FB15-79DA-1342-B0F4-BA6EBCEB3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4221" y="4688809"/>
            <a:ext cx="5763370" cy="38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5366" tIns="52683" rIns="105366" bIns="52683" anchor="ctr">
            <a:spAutoFit/>
          </a:bodyPr>
          <a:lstStyle/>
          <a:p>
            <a:pPr algn="ctr">
              <a:defRPr/>
            </a:pPr>
            <a:r>
              <a:rPr lang="it-IT" dirty="0" smtClean="0">
                <a:solidFill>
                  <a:srgbClr val="57585A"/>
                </a:solidFill>
                <a:latin typeface="+mj-lt"/>
                <a:cs typeface="Arial" pitchFamily="34" charset="0"/>
              </a:rPr>
              <a:t> Palmanova </a:t>
            </a:r>
            <a:r>
              <a:rPr lang="it-IT" dirty="0">
                <a:solidFill>
                  <a:srgbClr val="57585A"/>
                </a:solidFill>
                <a:latin typeface="+mj-lt"/>
                <a:cs typeface="Arial" pitchFamily="34" charset="0"/>
              </a:rPr>
              <a:t>| </a:t>
            </a:r>
            <a:r>
              <a:rPr lang="it-IT" dirty="0" smtClean="0">
                <a:solidFill>
                  <a:srgbClr val="57585A"/>
                </a:solidFill>
                <a:latin typeface="+mj-lt"/>
                <a:cs typeface="Arial" pitchFamily="34" charset="0"/>
              </a:rPr>
              <a:t>28th </a:t>
            </a:r>
            <a:r>
              <a:rPr lang="it-IT" dirty="0" err="1" smtClean="0">
                <a:solidFill>
                  <a:srgbClr val="57585A"/>
                </a:solidFill>
                <a:latin typeface="+mj-lt"/>
                <a:cs typeface="Arial" pitchFamily="34" charset="0"/>
              </a:rPr>
              <a:t>September</a:t>
            </a:r>
            <a:r>
              <a:rPr lang="it-IT" dirty="0" smtClean="0">
                <a:solidFill>
                  <a:srgbClr val="57585A"/>
                </a:solidFill>
                <a:latin typeface="+mj-lt"/>
                <a:cs typeface="Arial" pitchFamily="34" charset="0"/>
              </a:rPr>
              <a:t> 2021</a:t>
            </a:r>
            <a:endParaRPr lang="it-IT" dirty="0">
              <a:solidFill>
                <a:srgbClr val="57585A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92" y="539477"/>
            <a:ext cx="2627827" cy="59723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2" y="467469"/>
            <a:ext cx="2808315" cy="80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3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1620" y="120623"/>
            <a:ext cx="9359562" cy="494193"/>
          </a:xfrm>
        </p:spPr>
        <p:txBody>
          <a:bodyPr/>
          <a:lstStyle/>
          <a:p>
            <a:pPr algn="ctr"/>
            <a:r>
              <a:rPr lang="it-IT" sz="2800" dirty="0" smtClean="0"/>
              <a:t>Group1 Group2 and Group3 for the </a:t>
            </a:r>
            <a:r>
              <a:rPr lang="it-IT" sz="2800" dirty="0" err="1" smtClean="0"/>
              <a:t>entire</a:t>
            </a:r>
            <a:r>
              <a:rPr lang="it-IT" sz="2800" dirty="0" smtClean="0"/>
              <a:t> </a:t>
            </a:r>
            <a:r>
              <a:rPr lang="it-IT" sz="2800" dirty="0" err="1" smtClean="0"/>
              <a:t>annual</a:t>
            </a:r>
            <a:r>
              <a:rPr lang="it-IT" sz="2800" dirty="0" smtClean="0"/>
              <a:t> </a:t>
            </a:r>
            <a:r>
              <a:rPr lang="it-IT" sz="2800" dirty="0" err="1" smtClean="0"/>
              <a:t>period</a:t>
            </a:r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t>10</a:t>
            </a:fld>
            <a:endParaRPr lang="it-IT"/>
          </a:p>
        </p:txBody>
      </p:sp>
      <p:pic>
        <p:nvPicPr>
          <p:cNvPr id="6" name="Immagine 5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2" y="1475581"/>
            <a:ext cx="3674250" cy="3674250"/>
          </a:xfrm>
          <a:prstGeom prst="rect">
            <a:avLst/>
          </a:prstGeom>
        </p:spPr>
      </p:pic>
      <p:pic>
        <p:nvPicPr>
          <p:cNvPr id="7" name="Immagine 6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715" y="1462546"/>
            <a:ext cx="3672408" cy="3672408"/>
          </a:xfrm>
          <a:prstGeom prst="rect">
            <a:avLst/>
          </a:prstGeom>
        </p:spPr>
      </p:pic>
      <p:pic>
        <p:nvPicPr>
          <p:cNvPr id="8" name="Immagine 7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03" y="1492032"/>
            <a:ext cx="3596042" cy="3613435"/>
          </a:xfrm>
          <a:prstGeom prst="rect">
            <a:avLst/>
          </a:prstGeom>
        </p:spPr>
      </p:pic>
      <p:sp>
        <p:nvSpPr>
          <p:cNvPr id="10" name="Rettangolo arrotondato 9"/>
          <p:cNvSpPr/>
          <p:nvPr/>
        </p:nvSpPr>
        <p:spPr>
          <a:xfrm>
            <a:off x="881410" y="777540"/>
            <a:ext cx="2232248" cy="71674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Group 1</a:t>
            </a:r>
            <a:endParaRPr lang="it-IT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4409803" y="775283"/>
            <a:ext cx="2232248" cy="71674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Group 2</a:t>
            </a:r>
            <a:endParaRPr lang="it-IT" dirty="0"/>
          </a:p>
        </p:txBody>
      </p:sp>
      <p:sp>
        <p:nvSpPr>
          <p:cNvPr id="12" name="Rettangolo arrotondato 11"/>
          <p:cNvSpPr/>
          <p:nvPr/>
        </p:nvSpPr>
        <p:spPr>
          <a:xfrm>
            <a:off x="7887460" y="798146"/>
            <a:ext cx="2232248" cy="71674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Group 3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3" name="Immagine 12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" y="1580225"/>
            <a:ext cx="3573500" cy="3595104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706" y="6638988"/>
            <a:ext cx="2627827" cy="597233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577564"/>
            <a:ext cx="2987870" cy="860417"/>
          </a:xfrm>
          <a:prstGeom prst="rect">
            <a:avLst/>
          </a:prstGeom>
        </p:spPr>
      </p:pic>
      <p:pic>
        <p:nvPicPr>
          <p:cNvPr id="14" name="Immagine 13">
            <a:hlinkClick r:id="rId12" action="ppaction://hlinkfile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47" y="1609891"/>
            <a:ext cx="3567432" cy="3567432"/>
          </a:xfrm>
          <a:prstGeom prst="rect">
            <a:avLst/>
          </a:prstGeom>
        </p:spPr>
      </p:pic>
      <p:pic>
        <p:nvPicPr>
          <p:cNvPr id="15" name="Immagine 14">
            <a:hlinkClick r:id="rId14" action="ppaction://hlinkfile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57" y="1561796"/>
            <a:ext cx="3598310" cy="361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7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8100" y="42298"/>
            <a:ext cx="9359562" cy="549593"/>
          </a:xfrm>
        </p:spPr>
        <p:txBody>
          <a:bodyPr/>
          <a:lstStyle/>
          <a:p>
            <a:r>
              <a:rPr lang="it-IT" u="sng" dirty="0" smtClean="0"/>
              <a:t>Group3</a:t>
            </a:r>
            <a:r>
              <a:rPr lang="it-IT" dirty="0" smtClean="0"/>
              <a:t> Temperature </a:t>
            </a:r>
            <a:r>
              <a:rPr lang="it-IT" dirty="0" err="1" smtClean="0"/>
              <a:t>seasons</a:t>
            </a:r>
            <a:r>
              <a:rPr lang="it-IT" dirty="0" smtClean="0"/>
              <a:t> </a:t>
            </a:r>
            <a:r>
              <a:rPr lang="it-IT" dirty="0" err="1" smtClean="0"/>
              <a:t>comparison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t>11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706" y="6638988"/>
            <a:ext cx="2627827" cy="59723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90" y="6579739"/>
            <a:ext cx="2880320" cy="829445"/>
          </a:xfrm>
          <a:prstGeom prst="rect">
            <a:avLst/>
          </a:prstGeom>
        </p:spPr>
      </p:pic>
      <p:pic>
        <p:nvPicPr>
          <p:cNvPr id="8" name="Immagine 7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8" y="685919"/>
            <a:ext cx="5028516" cy="5040560"/>
          </a:xfrm>
          <a:prstGeom prst="rect">
            <a:avLst/>
          </a:prstGeom>
        </p:spPr>
      </p:pic>
      <p:pic>
        <p:nvPicPr>
          <p:cNvPr id="9" name="Immagine 8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922" y="713381"/>
            <a:ext cx="4985636" cy="4985636"/>
          </a:xfrm>
          <a:prstGeom prst="rect">
            <a:avLst/>
          </a:prstGeom>
        </p:spPr>
      </p:pic>
      <p:pic>
        <p:nvPicPr>
          <p:cNvPr id="10" name="Immagine 9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8" y="713381"/>
            <a:ext cx="5032044" cy="5020019"/>
          </a:xfrm>
          <a:prstGeom prst="rect">
            <a:avLst/>
          </a:prstGeom>
        </p:spPr>
      </p:pic>
      <p:pic>
        <p:nvPicPr>
          <p:cNvPr id="11" name="Immagine 10">
            <a:hlinkClick r:id="rId10" action="ppaction://hlinkfile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332" y="722487"/>
            <a:ext cx="4979672" cy="498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45506" y="71644"/>
            <a:ext cx="7706613" cy="1879188"/>
          </a:xfrm>
        </p:spPr>
        <p:txBody>
          <a:bodyPr/>
          <a:lstStyle/>
          <a:p>
            <a:r>
              <a:rPr lang="it-IT" dirty="0" smtClean="0"/>
              <a:t>t-test for group1 group2 and group3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t>12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21370" y="755501"/>
            <a:ext cx="9289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Hypothesis</a:t>
            </a:r>
            <a:r>
              <a:rPr lang="it-IT" dirty="0" smtClean="0"/>
              <a:t> </a:t>
            </a:r>
            <a:r>
              <a:rPr lang="it-IT" dirty="0" err="1" smtClean="0"/>
              <a:t>testing</a:t>
            </a:r>
            <a:r>
              <a:rPr lang="it-IT" dirty="0" smtClean="0"/>
              <a:t> </a:t>
            </a:r>
            <a:r>
              <a:rPr lang="it-IT" dirty="0" err="1" smtClean="0"/>
              <a:t>compatibility</a:t>
            </a:r>
            <a:r>
              <a:rPr lang="it-IT" dirty="0" smtClean="0"/>
              <a:t> for </a:t>
            </a:r>
            <a:r>
              <a:rPr lang="it-IT" dirty="0" err="1" smtClean="0"/>
              <a:t>T</a:t>
            </a:r>
            <a:r>
              <a:rPr lang="it-IT" sz="1200" dirty="0" err="1" smtClean="0"/>
              <a:t>model</a:t>
            </a:r>
            <a:r>
              <a:rPr lang="it-IT" dirty="0" smtClean="0"/>
              <a:t> – </a:t>
            </a:r>
            <a:r>
              <a:rPr lang="it-IT" dirty="0" err="1" smtClean="0"/>
              <a:t>T</a:t>
            </a:r>
            <a:r>
              <a:rPr lang="it-IT" sz="1200" dirty="0" err="1" smtClean="0"/>
              <a:t>measured</a:t>
            </a:r>
            <a:r>
              <a:rPr lang="it-IT" dirty="0" smtClean="0"/>
              <a:t> (</a:t>
            </a:r>
            <a:r>
              <a:rPr lang="it-IT" dirty="0" err="1" smtClean="0"/>
              <a:t>S</a:t>
            </a:r>
            <a:r>
              <a:rPr lang="it-IT" sz="1200" dirty="0" err="1" smtClean="0"/>
              <a:t>model</a:t>
            </a:r>
            <a:r>
              <a:rPr lang="it-IT" dirty="0" smtClean="0"/>
              <a:t> - </a:t>
            </a:r>
            <a:r>
              <a:rPr lang="it-IT" dirty="0" err="1" smtClean="0"/>
              <a:t>S</a:t>
            </a:r>
            <a:r>
              <a:rPr lang="it-IT" sz="1200" dirty="0" err="1" smtClean="0"/>
              <a:t>measured</a:t>
            </a:r>
            <a:r>
              <a:rPr lang="it-IT" dirty="0" smtClean="0"/>
              <a:t>) with a </a:t>
            </a:r>
            <a:r>
              <a:rPr lang="el-GR" dirty="0" smtClean="0"/>
              <a:t>μ</a:t>
            </a:r>
            <a:r>
              <a:rPr lang="it-IT" dirty="0" smtClean="0"/>
              <a:t>=0 </a:t>
            </a:r>
            <a:r>
              <a:rPr lang="it-IT" dirty="0" err="1" smtClean="0"/>
              <a:t>mean</a:t>
            </a:r>
            <a:r>
              <a:rPr lang="it-IT" dirty="0" smtClean="0"/>
              <a:t> </a:t>
            </a:r>
            <a:r>
              <a:rPr lang="it-IT" dirty="0" err="1" smtClean="0"/>
              <a:t>value</a:t>
            </a:r>
            <a:r>
              <a:rPr lang="it-IT" dirty="0" smtClean="0"/>
              <a:t>. A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sided</a:t>
            </a:r>
            <a:r>
              <a:rPr lang="it-IT" dirty="0" smtClean="0"/>
              <a:t> test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performed</a:t>
            </a:r>
            <a:r>
              <a:rPr lang="it-IT" dirty="0" smtClean="0"/>
              <a:t>. </a:t>
            </a:r>
            <a:endParaRPr lang="it-IT" dirty="0"/>
          </a:p>
        </p:txBody>
      </p:sp>
      <p:sp>
        <p:nvSpPr>
          <p:cNvPr id="7" name="Rettangolo arrotondato 6"/>
          <p:cNvSpPr/>
          <p:nvPr/>
        </p:nvSpPr>
        <p:spPr>
          <a:xfrm>
            <a:off x="737394" y="2271532"/>
            <a:ext cx="2520280" cy="11521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u="sng" dirty="0" smtClean="0">
                <a:solidFill>
                  <a:schemeClr val="bg1"/>
                </a:solidFill>
              </a:rPr>
              <a:t>True</a:t>
            </a:r>
            <a:r>
              <a:rPr lang="it-IT" dirty="0" smtClean="0"/>
              <a:t> </a:t>
            </a:r>
            <a:r>
              <a:rPr lang="it-IT" dirty="0" err="1" smtClean="0"/>
              <a:t>mean</a:t>
            </a:r>
            <a:endParaRPr lang="it-IT" dirty="0" smtClean="0"/>
          </a:p>
          <a:p>
            <a:pPr algn="ctr"/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equal</a:t>
            </a:r>
            <a:r>
              <a:rPr lang="it-IT" dirty="0" smtClean="0"/>
              <a:t> to 0</a:t>
            </a:r>
            <a:endParaRPr lang="it-IT" dirty="0"/>
          </a:p>
        </p:txBody>
      </p:sp>
      <p:sp>
        <p:nvSpPr>
          <p:cNvPr id="8" name="Rettangolo arrotondato 7"/>
          <p:cNvSpPr/>
          <p:nvPr/>
        </p:nvSpPr>
        <p:spPr>
          <a:xfrm>
            <a:off x="7045519" y="2257901"/>
            <a:ext cx="2867227" cy="115212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u="sng" dirty="0" smtClean="0">
                <a:solidFill>
                  <a:schemeClr val="bg1"/>
                </a:solidFill>
              </a:rPr>
              <a:t>True</a:t>
            </a:r>
            <a:r>
              <a:rPr lang="it-IT" dirty="0" smtClean="0"/>
              <a:t> </a:t>
            </a:r>
            <a:r>
              <a:rPr lang="it-IT" dirty="0" err="1" smtClean="0"/>
              <a:t>mean</a:t>
            </a:r>
            <a:r>
              <a:rPr lang="it-IT" dirty="0" smtClean="0"/>
              <a:t> </a:t>
            </a:r>
          </a:p>
          <a:p>
            <a:pPr algn="ctr"/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 </a:t>
            </a:r>
            <a:r>
              <a:rPr lang="it-IT" dirty="0" err="1" smtClean="0"/>
              <a:t>equal</a:t>
            </a:r>
            <a:r>
              <a:rPr lang="it-IT" dirty="0" smtClean="0"/>
              <a:t> to 0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70707" y="1428344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H</a:t>
            </a:r>
            <a:r>
              <a:rPr lang="it-IT" sz="1400" dirty="0" smtClean="0"/>
              <a:t>0</a:t>
            </a:r>
            <a:r>
              <a:rPr lang="it-IT" dirty="0" smtClean="0"/>
              <a:t> </a:t>
            </a:r>
          </a:p>
          <a:p>
            <a:pPr algn="ctr"/>
            <a:r>
              <a:rPr lang="it-IT" dirty="0" err="1" smtClean="0"/>
              <a:t>Null</a:t>
            </a:r>
            <a:r>
              <a:rPr lang="it-IT" dirty="0" smtClean="0"/>
              <a:t> </a:t>
            </a:r>
            <a:r>
              <a:rPr lang="it-IT" dirty="0" err="1"/>
              <a:t>H</a:t>
            </a:r>
            <a:r>
              <a:rPr lang="it-IT" dirty="0" err="1" smtClean="0"/>
              <a:t>ypothesis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327005" y="1413558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H</a:t>
            </a:r>
            <a:r>
              <a:rPr lang="it-IT" sz="1400" dirty="0"/>
              <a:t>1</a:t>
            </a:r>
            <a:r>
              <a:rPr lang="it-IT" dirty="0" smtClean="0"/>
              <a:t> </a:t>
            </a:r>
          </a:p>
          <a:p>
            <a:pPr algn="ctr"/>
            <a:r>
              <a:rPr lang="it-IT" dirty="0" smtClean="0"/>
              <a:t>Alternative </a:t>
            </a:r>
            <a:r>
              <a:rPr lang="it-IT" dirty="0" err="1"/>
              <a:t>H</a:t>
            </a:r>
            <a:r>
              <a:rPr lang="it-IT" dirty="0" err="1" smtClean="0"/>
              <a:t>ypothesis</a:t>
            </a:r>
            <a:endParaRPr lang="it-IT" dirty="0"/>
          </a:p>
        </p:txBody>
      </p:sp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2302335554"/>
              </p:ext>
            </p:extLst>
          </p:nvPr>
        </p:nvGraphicFramePr>
        <p:xfrm>
          <a:off x="3198214" y="2124438"/>
          <a:ext cx="3888432" cy="1446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4722550" y="175426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 smtClean="0"/>
              <a:t>α</a:t>
            </a:r>
            <a:r>
              <a:rPr lang="it-IT" sz="2400" i="1" dirty="0" smtClean="0"/>
              <a:t>=0,05</a:t>
            </a:r>
            <a:endParaRPr lang="it-IT" sz="2400" i="1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706" y="6638988"/>
            <a:ext cx="2627827" cy="597233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7615037" y="35139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Presence</a:t>
            </a:r>
            <a:r>
              <a:rPr lang="it-IT" dirty="0" smtClean="0"/>
              <a:t> of a </a:t>
            </a:r>
            <a:r>
              <a:rPr lang="it-IT" dirty="0" err="1" smtClean="0"/>
              <a:t>bias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97434" y="348658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Absence</a:t>
            </a:r>
            <a:r>
              <a:rPr lang="it-IT" dirty="0" smtClean="0"/>
              <a:t> </a:t>
            </a:r>
            <a:r>
              <a:rPr lang="it-IT" dirty="0"/>
              <a:t>of a </a:t>
            </a:r>
            <a:r>
              <a:rPr lang="it-IT" dirty="0" err="1"/>
              <a:t>bias</a:t>
            </a:r>
            <a:endParaRPr lang="it-IT" dirty="0"/>
          </a:p>
          <a:p>
            <a:endParaRPr lang="it-IT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90" y="6573830"/>
            <a:ext cx="2898615" cy="83471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37394" y="4283893"/>
            <a:ext cx="92193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α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probability</a:t>
            </a:r>
            <a:r>
              <a:rPr lang="it-IT" dirty="0" smtClean="0"/>
              <a:t> of </a:t>
            </a:r>
            <a:r>
              <a:rPr lang="it-IT" dirty="0" err="1" smtClean="0"/>
              <a:t>wrongly</a:t>
            </a:r>
            <a:r>
              <a:rPr lang="it-IT" dirty="0" smtClean="0"/>
              <a:t> </a:t>
            </a:r>
            <a:r>
              <a:rPr lang="it-IT" dirty="0" err="1" smtClean="0"/>
              <a:t>rejecting</a:t>
            </a:r>
            <a:r>
              <a:rPr lang="it-IT" dirty="0" smtClean="0"/>
              <a:t> H</a:t>
            </a:r>
            <a:r>
              <a:rPr lang="it-IT" sz="1400" dirty="0" smtClean="0"/>
              <a:t>0</a:t>
            </a:r>
            <a:r>
              <a:rPr lang="it-IT" dirty="0" smtClean="0"/>
              <a:t> </a:t>
            </a:r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true</a:t>
            </a:r>
            <a:r>
              <a:rPr lang="it-IT" dirty="0" smtClean="0"/>
              <a:t>, and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called</a:t>
            </a:r>
            <a:r>
              <a:rPr lang="it-IT" dirty="0" smtClean="0"/>
              <a:t> the </a:t>
            </a:r>
            <a:r>
              <a:rPr lang="it-IT" i="1" dirty="0" err="1" smtClean="0"/>
              <a:t>significance</a:t>
            </a:r>
            <a:r>
              <a:rPr lang="it-IT" i="1" dirty="0" smtClean="0"/>
              <a:t> </a:t>
            </a:r>
            <a:r>
              <a:rPr lang="it-IT" i="1" dirty="0" err="1" smtClean="0"/>
              <a:t>level</a:t>
            </a:r>
            <a:r>
              <a:rPr lang="it-IT" i="1" dirty="0" smtClean="0"/>
              <a:t> </a:t>
            </a:r>
            <a:r>
              <a:rPr lang="it-IT" dirty="0" smtClean="0"/>
              <a:t>of the test.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p-</a:t>
            </a:r>
            <a:r>
              <a:rPr lang="it-IT" dirty="0" err="1" smtClean="0"/>
              <a:t>value</a:t>
            </a:r>
            <a:r>
              <a:rPr lang="it-IT" dirty="0" smtClean="0"/>
              <a:t> </a:t>
            </a:r>
            <a:r>
              <a:rPr lang="it-IT" dirty="0" err="1" smtClean="0"/>
              <a:t>represents</a:t>
            </a:r>
            <a:r>
              <a:rPr lang="it-IT" dirty="0" smtClean="0"/>
              <a:t> the </a:t>
            </a:r>
            <a:r>
              <a:rPr lang="it-IT" dirty="0" err="1" smtClean="0"/>
              <a:t>probability</a:t>
            </a:r>
            <a:r>
              <a:rPr lang="it-IT" dirty="0" smtClean="0"/>
              <a:t> of </a:t>
            </a:r>
            <a:r>
              <a:rPr lang="it-IT" dirty="0" err="1" smtClean="0"/>
              <a:t>exceeding</a:t>
            </a:r>
            <a:r>
              <a:rPr lang="it-IT" dirty="0" smtClean="0"/>
              <a:t> the </a:t>
            </a:r>
            <a:r>
              <a:rPr lang="it-IT" dirty="0" err="1" smtClean="0"/>
              <a:t>measured</a:t>
            </a:r>
            <a:r>
              <a:rPr lang="it-IT" dirty="0" smtClean="0"/>
              <a:t> </a:t>
            </a:r>
            <a:r>
              <a:rPr lang="it-IT" dirty="0" err="1" smtClean="0"/>
              <a:t>value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In the </a:t>
            </a:r>
            <a:r>
              <a:rPr lang="it-IT" dirty="0" err="1" smtClean="0"/>
              <a:t>usual</a:t>
            </a:r>
            <a:r>
              <a:rPr lang="it-IT" dirty="0" smtClean="0"/>
              <a:t> </a:t>
            </a:r>
            <a:r>
              <a:rPr lang="it-IT" dirty="0" err="1" smtClean="0"/>
              <a:t>practice</a:t>
            </a:r>
            <a:r>
              <a:rPr lang="it-IT" dirty="0" smtClean="0"/>
              <a:t> </a:t>
            </a:r>
            <a:r>
              <a:rPr lang="it-IT" dirty="0" err="1" smtClean="0"/>
              <a:t>if</a:t>
            </a:r>
            <a:r>
              <a:rPr lang="it-IT" dirty="0" smtClean="0"/>
              <a:t> the p-</a:t>
            </a:r>
            <a:r>
              <a:rPr lang="it-IT" dirty="0" err="1" smtClean="0"/>
              <a:t>value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smaller</a:t>
            </a:r>
            <a:r>
              <a:rPr lang="it-IT" dirty="0" smtClean="0"/>
              <a:t> </a:t>
            </a:r>
            <a:r>
              <a:rPr lang="it-IT" dirty="0" err="1" smtClean="0"/>
              <a:t>than</a:t>
            </a:r>
            <a:r>
              <a:rPr lang="it-IT" dirty="0" smtClean="0"/>
              <a:t> some </a:t>
            </a:r>
            <a:r>
              <a:rPr lang="it-IT" dirty="0" err="1" smtClean="0"/>
              <a:t>predefined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r>
              <a:rPr lang="it-IT" dirty="0" smtClean="0"/>
              <a:t> ( 5% </a:t>
            </a:r>
            <a:r>
              <a:rPr lang="it-IT" dirty="0" err="1" smtClean="0"/>
              <a:t>according</a:t>
            </a:r>
            <a:r>
              <a:rPr lang="it-IT" dirty="0" smtClean="0"/>
              <a:t> to the Fisher </a:t>
            </a:r>
            <a:r>
              <a:rPr lang="it-IT" dirty="0" err="1" smtClean="0"/>
              <a:t>prescription</a:t>
            </a:r>
            <a:r>
              <a:rPr lang="it-IT" dirty="0" smtClean="0"/>
              <a:t> ), the </a:t>
            </a:r>
            <a:r>
              <a:rPr lang="it-IT" dirty="0" err="1" smtClean="0"/>
              <a:t>null</a:t>
            </a:r>
            <a:r>
              <a:rPr lang="it-IT" dirty="0" smtClean="0"/>
              <a:t> </a:t>
            </a:r>
            <a:r>
              <a:rPr lang="it-IT" dirty="0" err="1" smtClean="0"/>
              <a:t>hypothesis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rejected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860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221" y="22215"/>
            <a:ext cx="10386466" cy="881992"/>
          </a:xfrm>
        </p:spPr>
        <p:txBody>
          <a:bodyPr/>
          <a:lstStyle/>
          <a:p>
            <a:pPr algn="ctr"/>
            <a:r>
              <a:rPr lang="it-IT" sz="2800" dirty="0" err="1" smtClean="0"/>
              <a:t>Mean</a:t>
            </a:r>
            <a:r>
              <a:rPr lang="it-IT" sz="2800" dirty="0" smtClean="0"/>
              <a:t> </a:t>
            </a:r>
            <a:r>
              <a:rPr lang="it-IT" sz="2800" dirty="0" err="1" smtClean="0"/>
              <a:t>value</a:t>
            </a:r>
            <a:r>
              <a:rPr lang="it-IT" sz="2800" dirty="0" smtClean="0"/>
              <a:t> and t-test </a:t>
            </a:r>
            <a:r>
              <a:rPr lang="it-IT" sz="2800" dirty="0" err="1" smtClean="0"/>
              <a:t>results</a:t>
            </a:r>
            <a:r>
              <a:rPr lang="it-IT" sz="2800" dirty="0" smtClean="0"/>
              <a:t> for </a:t>
            </a:r>
            <a:r>
              <a:rPr lang="it-IT" sz="2800" dirty="0" err="1" smtClean="0"/>
              <a:t>groups</a:t>
            </a:r>
            <a:r>
              <a:rPr lang="it-IT" sz="2800" dirty="0" smtClean="0"/>
              <a:t> in </a:t>
            </a:r>
            <a:r>
              <a:rPr lang="it-IT" sz="2800" dirty="0" err="1" smtClean="0"/>
              <a:t>different</a:t>
            </a:r>
            <a:r>
              <a:rPr lang="it-IT" sz="2800" dirty="0" smtClean="0"/>
              <a:t> </a:t>
            </a:r>
            <a:r>
              <a:rPr lang="it-IT" sz="2800" dirty="0" err="1" smtClean="0"/>
              <a:t>seasons</a:t>
            </a:r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t>13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3" y="1178596"/>
            <a:ext cx="5397137" cy="541652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07" y="1248972"/>
            <a:ext cx="5367206" cy="5328592"/>
          </a:xfrm>
          <a:prstGeom prst="rect">
            <a:avLst/>
          </a:prstGeom>
        </p:spPr>
      </p:pic>
      <p:sp>
        <p:nvSpPr>
          <p:cNvPr id="8" name="Rettangolo arrotondato 7"/>
          <p:cNvSpPr/>
          <p:nvPr/>
        </p:nvSpPr>
        <p:spPr>
          <a:xfrm>
            <a:off x="4337794" y="611485"/>
            <a:ext cx="1944216" cy="57606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Group 1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706" y="6638988"/>
            <a:ext cx="2627827" cy="597233"/>
          </a:xfrm>
          <a:prstGeom prst="rect">
            <a:avLst/>
          </a:prstGeom>
        </p:spPr>
      </p:pic>
      <p:sp>
        <p:nvSpPr>
          <p:cNvPr id="10" name="Rettangolo arrotondato 9"/>
          <p:cNvSpPr/>
          <p:nvPr/>
        </p:nvSpPr>
        <p:spPr>
          <a:xfrm>
            <a:off x="4334296" y="611485"/>
            <a:ext cx="1944216" cy="57606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Group 2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413"/>
            <a:ext cx="5429550" cy="541652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64" y="1222602"/>
            <a:ext cx="5438349" cy="5425339"/>
          </a:xfrm>
          <a:prstGeom prst="rect">
            <a:avLst/>
          </a:prstGeom>
        </p:spPr>
      </p:pic>
      <p:sp>
        <p:nvSpPr>
          <p:cNvPr id="13" name="Rettangolo arrotondato 12"/>
          <p:cNvSpPr/>
          <p:nvPr/>
        </p:nvSpPr>
        <p:spPr>
          <a:xfrm>
            <a:off x="4337794" y="611485"/>
            <a:ext cx="1944216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Group 3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5945"/>
            <a:ext cx="5406080" cy="5412547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007" y="1229553"/>
            <a:ext cx="5411741" cy="541822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35" y="6577565"/>
            <a:ext cx="2915862" cy="83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0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1621" y="617019"/>
            <a:ext cx="9359562" cy="549593"/>
          </a:xfrm>
        </p:spPr>
        <p:txBody>
          <a:bodyPr/>
          <a:lstStyle/>
          <a:p>
            <a:r>
              <a:rPr lang="en-US" dirty="0"/>
              <a:t>Foreseen next activities and further developments: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83144" y="1403573"/>
            <a:ext cx="7776516" cy="36369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Web Page </a:t>
            </a:r>
            <a:r>
              <a:rPr lang="it-IT" sz="2400" dirty="0" err="1" smtClean="0"/>
              <a:t>interface</a:t>
            </a:r>
            <a:r>
              <a:rPr lang="it-IT" sz="2400" dirty="0" smtClean="0"/>
              <a:t> for </a:t>
            </a:r>
            <a:r>
              <a:rPr lang="it-IT" sz="2400" dirty="0" err="1" smtClean="0"/>
              <a:t>graphic</a:t>
            </a:r>
            <a:r>
              <a:rPr lang="it-IT" sz="2400" dirty="0" smtClean="0"/>
              <a:t> and </a:t>
            </a:r>
            <a:r>
              <a:rPr lang="it-IT" sz="2400" dirty="0" err="1" smtClean="0"/>
              <a:t>analysis</a:t>
            </a:r>
            <a:r>
              <a:rPr lang="it-IT" sz="2400" dirty="0" smtClean="0"/>
              <a:t> </a:t>
            </a:r>
            <a:r>
              <a:rPr lang="it-IT" sz="2400" dirty="0" err="1" smtClean="0"/>
              <a:t>sharing</a:t>
            </a:r>
            <a:endParaRPr lang="it-I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Analysis on the SHYFEM </a:t>
            </a:r>
            <a:r>
              <a:rPr lang="it-IT" sz="2400" dirty="0" err="1" smtClean="0"/>
              <a:t>simulations</a:t>
            </a:r>
            <a:r>
              <a:rPr lang="it-IT" sz="2400" dirty="0" smtClean="0"/>
              <a:t> in Marano-Grado </a:t>
            </a:r>
            <a:r>
              <a:rPr lang="it-IT" sz="2400" dirty="0" err="1" smtClean="0"/>
              <a:t>lagoon</a:t>
            </a:r>
            <a:endParaRPr lang="it-I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Analysis </a:t>
            </a:r>
            <a:r>
              <a:rPr lang="it-IT" sz="2400" dirty="0" err="1" smtClean="0"/>
              <a:t>extension</a:t>
            </a:r>
            <a:r>
              <a:rPr lang="it-IT" sz="2400" dirty="0" smtClean="0"/>
              <a:t> over </a:t>
            </a:r>
            <a:r>
              <a:rPr lang="it-IT" sz="2400" dirty="0" err="1" smtClean="0"/>
              <a:t>years</a:t>
            </a:r>
            <a:r>
              <a:rPr lang="it-IT" sz="2400" dirty="0" smtClean="0"/>
              <a:t> (2014-2019)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Time series correlation with Taylor diagram </a:t>
            </a:r>
            <a:r>
              <a:rPr lang="en-US" sz="2400" dirty="0" smtClean="0"/>
              <a:t>summary</a:t>
            </a:r>
            <a:endParaRPr lang="it-I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Extension of analysis including further Adriatic monitoring </a:t>
            </a:r>
            <a:r>
              <a:rPr lang="en-US" sz="2400" dirty="0" smtClean="0"/>
              <a:t>stations</a:t>
            </a:r>
            <a:endParaRPr lang="it-I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Quality evaluation of CMEMS and SHYFEM Forecasts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t>14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706" y="6638988"/>
            <a:ext cx="2627827" cy="59723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" y="6577564"/>
            <a:ext cx="2915862" cy="83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3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43797F-DD00-A142-8BDE-FC7F0E40C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88" y="780669"/>
            <a:ext cx="9221689" cy="549593"/>
          </a:xfrm>
        </p:spPr>
        <p:txBody>
          <a:bodyPr/>
          <a:lstStyle/>
          <a:p>
            <a:r>
              <a:rPr lang="it-IT" altLang="it-IT" dirty="0"/>
              <a:t>CONTACT </a:t>
            </a:r>
            <a:r>
              <a:rPr lang="it-IT" altLang="it-IT" dirty="0" smtClean="0"/>
              <a:t>INFORMATION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AEB8398-CD3E-B54A-BA04-42B99BEF50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t>15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5153BB1-2EC6-164D-B1D0-B4637435ECE3}"/>
              </a:ext>
            </a:extLst>
          </p:cNvPr>
          <p:cNvSpPr txBox="1"/>
          <p:nvPr/>
        </p:nvSpPr>
        <p:spPr>
          <a:xfrm>
            <a:off x="987020" y="3695716"/>
            <a:ext cx="62642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000" dirty="0"/>
              <a:t>Via Cairoli, 14    I-33057 Palmanova (UD) - ITALY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70A63B4-37E6-7B4D-86E4-B11DF53EF90E}"/>
              </a:ext>
            </a:extLst>
          </p:cNvPr>
          <p:cNvSpPr txBox="1"/>
          <p:nvPr/>
        </p:nvSpPr>
        <p:spPr>
          <a:xfrm>
            <a:off x="987020" y="4159266"/>
            <a:ext cx="62642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000" dirty="0"/>
              <a:t>a</a:t>
            </a:r>
            <a:r>
              <a:rPr lang="it-IT" sz="2000" dirty="0" smtClean="0"/>
              <a:t>lex.pividori@arpa.fvg.it</a:t>
            </a:r>
            <a:endParaRPr lang="it-IT" sz="20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98FB633-D9BA-EC44-9D9D-91B61C4456EB}"/>
              </a:ext>
            </a:extLst>
          </p:cNvPr>
          <p:cNvSpPr txBox="1"/>
          <p:nvPr/>
        </p:nvSpPr>
        <p:spPr>
          <a:xfrm>
            <a:off x="987020" y="5147989"/>
            <a:ext cx="62642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000" dirty="0"/>
              <a:t>http://www.arpa.fvg.it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455A6CF-9EFC-F544-9559-AF4788CF28E4}"/>
              </a:ext>
            </a:extLst>
          </p:cNvPr>
          <p:cNvSpPr txBox="1"/>
          <p:nvPr/>
        </p:nvSpPr>
        <p:spPr>
          <a:xfrm>
            <a:off x="626656" y="1698378"/>
            <a:ext cx="97598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sz="2000" dirty="0">
                <a:latin typeface="+mj-lt"/>
              </a:rPr>
              <a:t>Partner Name: </a:t>
            </a:r>
            <a:r>
              <a:rPr lang="en-US" b="1" dirty="0"/>
              <a:t>ENVIRONMENTAL PROTECTION AGENCY OF FRIULI VENEZIA GIULIA (ARPA FVG )</a:t>
            </a:r>
            <a:endParaRPr lang="en-US" dirty="0"/>
          </a:p>
          <a:p>
            <a:pPr>
              <a:lnSpc>
                <a:spcPct val="200000"/>
              </a:lnSpc>
              <a:defRPr/>
            </a:pPr>
            <a:r>
              <a:rPr lang="en-US" sz="2000" dirty="0" smtClean="0">
                <a:latin typeface="+mj-lt"/>
              </a:rPr>
              <a:t>Contact person</a:t>
            </a:r>
            <a:r>
              <a:rPr lang="en-US" sz="2000" dirty="0" smtClean="0"/>
              <a:t>: </a:t>
            </a:r>
            <a:r>
              <a:rPr lang="en-US" sz="2000" b="1" dirty="0" smtClean="0"/>
              <a:t>Alex Pividori</a:t>
            </a:r>
            <a:endParaRPr lang="en-US" sz="200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706" y="6638988"/>
            <a:ext cx="2627827" cy="59723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548766"/>
            <a:ext cx="2987870" cy="86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2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81682" y="96694"/>
            <a:ext cx="5112568" cy="549593"/>
          </a:xfrm>
        </p:spPr>
        <p:txBody>
          <a:bodyPr/>
          <a:lstStyle/>
          <a:p>
            <a:pPr algn="ctr"/>
            <a:r>
              <a:rPr lang="it-IT" dirty="0" err="1" smtClean="0"/>
              <a:t>Approximations</a:t>
            </a:r>
            <a:r>
              <a:rPr lang="it-IT" dirty="0" smtClean="0"/>
              <a:t> </a:t>
            </a:r>
            <a:r>
              <a:rPr lang="it-IT" dirty="0" err="1" smtClean="0"/>
              <a:t>Needed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t>16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706" y="6638988"/>
            <a:ext cx="2627827" cy="597233"/>
          </a:xfrm>
          <a:prstGeom prst="rect">
            <a:avLst/>
          </a:prstGeom>
        </p:spPr>
      </p:pic>
      <p:sp>
        <p:nvSpPr>
          <p:cNvPr id="7" name="Rettangolo arrotondato 6"/>
          <p:cNvSpPr/>
          <p:nvPr/>
        </p:nvSpPr>
        <p:spPr>
          <a:xfrm>
            <a:off x="1014462" y="980027"/>
            <a:ext cx="25202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Time linear </a:t>
            </a:r>
            <a:r>
              <a:rPr lang="it-IT" dirty="0" err="1" smtClean="0"/>
              <a:t>interpolation</a:t>
            </a:r>
            <a:endParaRPr lang="it-IT" dirty="0"/>
          </a:p>
        </p:txBody>
      </p:sp>
      <p:sp>
        <p:nvSpPr>
          <p:cNvPr id="8" name="Rettangolo arrotondato 7"/>
          <p:cNvSpPr/>
          <p:nvPr/>
        </p:nvSpPr>
        <p:spPr>
          <a:xfrm>
            <a:off x="651122" y="2658193"/>
            <a:ext cx="3168353" cy="136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 smtClean="0"/>
              <a:t>Depth </a:t>
            </a:r>
            <a:r>
              <a:rPr lang="it-IT" dirty="0" err="1" smtClean="0"/>
              <a:t>levels</a:t>
            </a:r>
            <a:r>
              <a:rPr lang="it-IT" dirty="0" smtClean="0"/>
              <a:t> </a:t>
            </a:r>
            <a:r>
              <a:rPr lang="it-IT" dirty="0" err="1" smtClean="0"/>
              <a:t>interpolation</a:t>
            </a:r>
            <a:r>
              <a:rPr lang="it-IT" dirty="0" smtClean="0"/>
              <a:t>:</a:t>
            </a:r>
          </a:p>
          <a:p>
            <a:pPr algn="ctr"/>
            <a:r>
              <a:rPr lang="it-IT" dirty="0" smtClean="0"/>
              <a:t> 0,25 m </a:t>
            </a:r>
            <a:r>
              <a:rPr lang="it-IT" dirty="0" err="1" smtClean="0"/>
              <a:t>distance</a:t>
            </a:r>
            <a:endParaRPr lang="it-IT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 smtClean="0"/>
              <a:t>First CMEMS </a:t>
            </a:r>
            <a:r>
              <a:rPr lang="it-IT" dirty="0" err="1" smtClean="0"/>
              <a:t>depth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r>
              <a:rPr lang="it-IT" dirty="0" smtClean="0"/>
              <a:t>:</a:t>
            </a:r>
          </a:p>
          <a:p>
            <a:pPr algn="ctr"/>
            <a:r>
              <a:rPr lang="it-IT" dirty="0"/>
              <a:t>f</a:t>
            </a:r>
            <a:r>
              <a:rPr lang="it-IT" dirty="0" smtClean="0"/>
              <a:t>rom 1,02 m to 1,00 m </a:t>
            </a:r>
            <a:endParaRPr lang="it-IT" dirty="0"/>
          </a:p>
        </p:txBody>
      </p:sp>
      <p:sp>
        <p:nvSpPr>
          <p:cNvPr id="9" name="Rettangolo arrotondato 8"/>
          <p:cNvSpPr/>
          <p:nvPr/>
        </p:nvSpPr>
        <p:spPr>
          <a:xfrm>
            <a:off x="939155" y="4756648"/>
            <a:ext cx="259228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Bilinear</a:t>
            </a:r>
            <a:r>
              <a:rPr lang="it-IT" dirty="0" smtClean="0"/>
              <a:t> </a:t>
            </a:r>
            <a:r>
              <a:rPr lang="it-IT" dirty="0" err="1" smtClean="0"/>
              <a:t>interpolation</a:t>
            </a:r>
            <a:r>
              <a:rPr lang="it-IT" dirty="0" smtClean="0"/>
              <a:t> </a:t>
            </a:r>
            <a:r>
              <a:rPr lang="it-IT" dirty="0" err="1" smtClean="0"/>
              <a:t>along</a:t>
            </a:r>
            <a:r>
              <a:rPr lang="it-IT" dirty="0" smtClean="0"/>
              <a:t> </a:t>
            </a:r>
            <a:r>
              <a:rPr lang="it-IT" dirty="0" err="1" smtClean="0"/>
              <a:t>latitude</a:t>
            </a:r>
            <a:r>
              <a:rPr lang="it-IT" dirty="0" smtClean="0"/>
              <a:t> and </a:t>
            </a:r>
            <a:r>
              <a:rPr lang="it-IT" dirty="0" err="1" smtClean="0"/>
              <a:t>longitude</a:t>
            </a:r>
            <a:endParaRPr lang="it-IT" dirty="0" smtClean="0"/>
          </a:p>
        </p:txBody>
      </p:sp>
      <p:sp>
        <p:nvSpPr>
          <p:cNvPr id="10" name="Freccia in giù 9"/>
          <p:cNvSpPr/>
          <p:nvPr/>
        </p:nvSpPr>
        <p:spPr>
          <a:xfrm>
            <a:off x="1914562" y="2042025"/>
            <a:ext cx="72008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/>
          <p:cNvSpPr/>
          <p:nvPr/>
        </p:nvSpPr>
        <p:spPr>
          <a:xfrm>
            <a:off x="1914562" y="4134705"/>
            <a:ext cx="72008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84" y="6525590"/>
            <a:ext cx="3168355" cy="912391"/>
          </a:xfrm>
          <a:prstGeom prst="rect">
            <a:avLst/>
          </a:prstGeom>
        </p:spPr>
      </p:pic>
      <p:sp>
        <p:nvSpPr>
          <p:cNvPr id="14" name="Titolo 1"/>
          <p:cNvSpPr txBox="1">
            <a:spLocks/>
          </p:cNvSpPr>
          <p:nvPr/>
        </p:nvSpPr>
        <p:spPr>
          <a:xfrm>
            <a:off x="5237429" y="146126"/>
            <a:ext cx="5112568" cy="54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t" anchorCtr="0">
            <a:sp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>
                <a:solidFill>
                  <a:srgbClr val="1ABAE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ctr"/>
            <a:r>
              <a:rPr lang="it-IT" dirty="0" err="1" smtClean="0"/>
              <a:t>Flux</a:t>
            </a:r>
            <a:r>
              <a:rPr lang="it-IT" dirty="0" smtClean="0"/>
              <a:t> </a:t>
            </a:r>
            <a:r>
              <a:rPr lang="it-IT" dirty="0" err="1" smtClean="0"/>
              <a:t>diagram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Rettangolo arrotondato 2"/>
          <p:cNvSpPr/>
          <p:nvPr/>
        </p:nvSpPr>
        <p:spPr>
          <a:xfrm>
            <a:off x="6203799" y="770464"/>
            <a:ext cx="3096344" cy="1034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Measured</a:t>
            </a:r>
            <a:r>
              <a:rPr lang="it-IT" dirty="0" smtClean="0"/>
              <a:t> data </a:t>
            </a:r>
            <a:r>
              <a:rPr lang="it-IT" dirty="0" err="1" smtClean="0"/>
              <a:t>extraction</a:t>
            </a:r>
            <a:r>
              <a:rPr lang="it-IT" dirty="0" smtClean="0"/>
              <a:t>: </a:t>
            </a:r>
            <a:r>
              <a:rPr lang="it-IT" dirty="0" err="1" smtClean="0"/>
              <a:t>according</a:t>
            </a:r>
            <a:r>
              <a:rPr lang="it-IT" dirty="0" smtClean="0"/>
              <a:t> to time and station </a:t>
            </a:r>
            <a:r>
              <a:rPr lang="it-IT" dirty="0" err="1" smtClean="0"/>
              <a:t>desired</a:t>
            </a:r>
            <a:endParaRPr lang="it-IT" dirty="0"/>
          </a:p>
        </p:txBody>
      </p:sp>
      <p:sp>
        <p:nvSpPr>
          <p:cNvPr id="15" name="Freccia in giù 14"/>
          <p:cNvSpPr/>
          <p:nvPr/>
        </p:nvSpPr>
        <p:spPr>
          <a:xfrm>
            <a:off x="7568572" y="1862274"/>
            <a:ext cx="450281" cy="3595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6281545" y="2271461"/>
            <a:ext cx="3024336" cy="9398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COPERNICUS </a:t>
            </a:r>
            <a:r>
              <a:rPr lang="it-IT" dirty="0" err="1" smtClean="0"/>
              <a:t>hindcast</a:t>
            </a:r>
            <a:r>
              <a:rPr lang="it-IT" dirty="0" smtClean="0"/>
              <a:t> data </a:t>
            </a:r>
            <a:r>
              <a:rPr lang="it-IT" dirty="0" err="1" smtClean="0"/>
              <a:t>extraction</a:t>
            </a:r>
            <a:endParaRPr lang="it-IT" dirty="0"/>
          </a:p>
        </p:txBody>
      </p:sp>
      <p:sp>
        <p:nvSpPr>
          <p:cNvPr id="18" name="Rettangolo arrotondato 17"/>
          <p:cNvSpPr/>
          <p:nvPr/>
        </p:nvSpPr>
        <p:spPr>
          <a:xfrm>
            <a:off x="5962682" y="3719512"/>
            <a:ext cx="3770542" cy="1033667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Depth </a:t>
            </a:r>
            <a:r>
              <a:rPr lang="it-IT" dirty="0" err="1" smtClean="0"/>
              <a:t>ranges</a:t>
            </a:r>
            <a:r>
              <a:rPr lang="it-IT" dirty="0" smtClean="0"/>
              <a:t> </a:t>
            </a:r>
            <a:r>
              <a:rPr lang="it-IT" dirty="0" err="1" smtClean="0"/>
              <a:t>selection</a:t>
            </a:r>
            <a:r>
              <a:rPr lang="it-IT" dirty="0" smtClean="0"/>
              <a:t>:</a:t>
            </a:r>
          </a:p>
          <a:p>
            <a:pPr algn="ctr"/>
            <a:r>
              <a:rPr lang="it-IT" sz="1600" dirty="0" smtClean="0"/>
              <a:t>1÷3  3÷5  5÷10 </a:t>
            </a:r>
          </a:p>
          <a:p>
            <a:pPr algn="ctr"/>
            <a:r>
              <a:rPr lang="it-IT" sz="1600" dirty="0" smtClean="0"/>
              <a:t> 10÷15  15÷20  20÷26</a:t>
            </a:r>
            <a:endParaRPr lang="it-IT" sz="1600" dirty="0"/>
          </a:p>
        </p:txBody>
      </p:sp>
      <p:sp>
        <p:nvSpPr>
          <p:cNvPr id="19" name="Rettangolo arrotondato 18"/>
          <p:cNvSpPr/>
          <p:nvPr/>
        </p:nvSpPr>
        <p:spPr>
          <a:xfrm>
            <a:off x="6604633" y="5261374"/>
            <a:ext cx="2294675" cy="7084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Data Plotter </a:t>
            </a:r>
            <a:endParaRPr lang="it-IT" dirty="0"/>
          </a:p>
        </p:txBody>
      </p:sp>
      <p:sp>
        <p:nvSpPr>
          <p:cNvPr id="21" name="Freccia in giù 20"/>
          <p:cNvSpPr/>
          <p:nvPr/>
        </p:nvSpPr>
        <p:spPr>
          <a:xfrm>
            <a:off x="7568573" y="3268878"/>
            <a:ext cx="450281" cy="359501"/>
          </a:xfrm>
          <a:prstGeom prst="downArrow">
            <a:avLst/>
          </a:prstGeom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in giù 21"/>
          <p:cNvSpPr/>
          <p:nvPr/>
        </p:nvSpPr>
        <p:spPr>
          <a:xfrm>
            <a:off x="7568573" y="4829195"/>
            <a:ext cx="450281" cy="3595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a destra 23"/>
          <p:cNvSpPr/>
          <p:nvPr/>
        </p:nvSpPr>
        <p:spPr>
          <a:xfrm>
            <a:off x="4517349" y="2455541"/>
            <a:ext cx="1440160" cy="9649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Parentesi graffa chiusa 26"/>
          <p:cNvSpPr/>
          <p:nvPr/>
        </p:nvSpPr>
        <p:spPr>
          <a:xfrm>
            <a:off x="3955602" y="871243"/>
            <a:ext cx="338922" cy="42047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26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/>
      <p:bldP spid="3" grpId="0" animBg="1"/>
      <p:bldP spid="15" grpId="0" animBg="1"/>
      <p:bldP spid="5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628C00-1F66-0646-8DEC-B60918F62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21" y="617019"/>
            <a:ext cx="9359562" cy="549593"/>
          </a:xfrm>
        </p:spPr>
        <p:txBody>
          <a:bodyPr/>
          <a:lstStyle/>
          <a:p>
            <a:pPr algn="ctr"/>
            <a:r>
              <a:rPr lang="it-IT" dirty="0" err="1" smtClean="0"/>
              <a:t>Table</a:t>
            </a:r>
            <a:r>
              <a:rPr lang="it-IT" dirty="0" smtClean="0"/>
              <a:t> of </a:t>
            </a:r>
            <a:r>
              <a:rPr lang="it-IT" dirty="0" err="1" smtClean="0"/>
              <a:t>contents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46A364-7CE6-E74D-A653-D7D225AAF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410" y="2555701"/>
            <a:ext cx="9357456" cy="36369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 err="1" smtClean="0"/>
              <a:t>Description</a:t>
            </a:r>
            <a:r>
              <a:rPr lang="it-IT" sz="3200" dirty="0" smtClean="0"/>
              <a:t> of data: </a:t>
            </a:r>
            <a:r>
              <a:rPr lang="it-IT" sz="3200" dirty="0" err="1" smtClean="0"/>
              <a:t>measured</a:t>
            </a:r>
            <a:r>
              <a:rPr lang="it-IT" sz="3200" dirty="0" smtClean="0"/>
              <a:t> and CMEMS </a:t>
            </a:r>
            <a:r>
              <a:rPr lang="it-IT" sz="3200" dirty="0" err="1" smtClean="0"/>
              <a:t>analysis</a:t>
            </a:r>
            <a:endParaRPr lang="it-IT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 err="1" smtClean="0"/>
              <a:t>Description</a:t>
            </a:r>
            <a:r>
              <a:rPr lang="it-IT" sz="3200" dirty="0" smtClean="0"/>
              <a:t> of </a:t>
            </a:r>
            <a:r>
              <a:rPr lang="it-IT" sz="3200" dirty="0" err="1" smtClean="0"/>
              <a:t>samples</a:t>
            </a:r>
            <a:r>
              <a:rPr lang="it-IT" sz="3200" dirty="0" smtClean="0"/>
              <a:t> </a:t>
            </a:r>
            <a:r>
              <a:rPr lang="it-IT" sz="3200" dirty="0" err="1" smtClean="0"/>
              <a:t>stations</a:t>
            </a:r>
            <a:r>
              <a:rPr lang="it-IT" sz="3200" dirty="0" smtClean="0"/>
              <a:t> </a:t>
            </a:r>
            <a:r>
              <a:rPr lang="it-IT" sz="3200" dirty="0" err="1" smtClean="0"/>
              <a:t>used</a:t>
            </a:r>
            <a:r>
              <a:rPr lang="it-IT" sz="32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 smtClean="0"/>
              <a:t>TS-</a:t>
            </a:r>
            <a:r>
              <a:rPr lang="it-IT" sz="3200" dirty="0" err="1" smtClean="0"/>
              <a:t>Diagrams</a:t>
            </a:r>
            <a:r>
              <a:rPr lang="it-IT" sz="3200" dirty="0" smtClean="0"/>
              <a:t>, </a:t>
            </a:r>
            <a:r>
              <a:rPr lang="it-IT" sz="3200" dirty="0" err="1" smtClean="0"/>
              <a:t>boxplots</a:t>
            </a:r>
            <a:r>
              <a:rPr lang="it-IT" sz="3200" dirty="0"/>
              <a:t> </a:t>
            </a:r>
            <a:r>
              <a:rPr lang="it-IT" sz="3200" dirty="0" smtClean="0"/>
              <a:t>and </a:t>
            </a:r>
            <a:r>
              <a:rPr lang="it-IT" sz="3200" dirty="0" err="1" smtClean="0"/>
              <a:t>mean</a:t>
            </a:r>
            <a:r>
              <a:rPr lang="it-IT" sz="3200" dirty="0" smtClean="0"/>
              <a:t> </a:t>
            </a:r>
            <a:r>
              <a:rPr lang="it-IT" sz="3200" dirty="0" err="1" smtClean="0"/>
              <a:t>values</a:t>
            </a:r>
            <a:r>
              <a:rPr lang="it-IT" sz="3200" dirty="0" smtClean="0"/>
              <a:t> </a:t>
            </a:r>
            <a:r>
              <a:rPr lang="it-IT" sz="3200" dirty="0" err="1" smtClean="0"/>
              <a:t>graphs</a:t>
            </a:r>
            <a:endParaRPr lang="it-IT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 smtClean="0"/>
              <a:t>Future </a:t>
            </a:r>
            <a:r>
              <a:rPr lang="it-IT" sz="3200" dirty="0" err="1" smtClean="0"/>
              <a:t>application</a:t>
            </a:r>
            <a:r>
              <a:rPr lang="it-IT" sz="3200" dirty="0" smtClean="0"/>
              <a:t> and </a:t>
            </a:r>
            <a:r>
              <a:rPr lang="it-IT" sz="3200" dirty="0" err="1" smtClean="0"/>
              <a:t>next</a:t>
            </a:r>
            <a:r>
              <a:rPr lang="it-IT" sz="3200" dirty="0" smtClean="0"/>
              <a:t> </a:t>
            </a:r>
            <a:r>
              <a:rPr lang="it-IT" sz="3200" dirty="0" err="1" smtClean="0"/>
              <a:t>analysis</a:t>
            </a:r>
            <a:endParaRPr lang="it-IT" sz="32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777AEAF-A983-0949-9DCA-E0C7AA2B4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t>2</a:t>
            </a:fld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706" y="6638988"/>
            <a:ext cx="2627827" cy="59723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547353"/>
            <a:ext cx="3059878" cy="8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3338" y="443538"/>
            <a:ext cx="10151650" cy="992791"/>
          </a:xfrm>
        </p:spPr>
        <p:txBody>
          <a:bodyPr/>
          <a:lstStyle/>
          <a:p>
            <a:pPr algn="ctr"/>
            <a:r>
              <a:rPr lang="it-IT" dirty="0" err="1"/>
              <a:t>Collected</a:t>
            </a:r>
            <a:r>
              <a:rPr lang="it-IT" dirty="0"/>
              <a:t> data: in-situ </a:t>
            </a:r>
            <a:r>
              <a:rPr lang="it-IT" dirty="0" err="1"/>
              <a:t>measures</a:t>
            </a:r>
            <a:r>
              <a:rPr lang="it-IT" dirty="0"/>
              <a:t> and CMEMS </a:t>
            </a:r>
            <a:r>
              <a:rPr lang="it-IT" dirty="0" err="1"/>
              <a:t>hindcast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t>3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706" y="6638988"/>
            <a:ext cx="2627827" cy="597233"/>
          </a:xfrm>
          <a:prstGeom prst="rect">
            <a:avLst/>
          </a:prstGeom>
        </p:spPr>
      </p:pic>
      <p:sp>
        <p:nvSpPr>
          <p:cNvPr id="8" name="Rettangolo arrotondato 7"/>
          <p:cNvSpPr/>
          <p:nvPr/>
        </p:nvSpPr>
        <p:spPr>
          <a:xfrm>
            <a:off x="1709502" y="1319955"/>
            <a:ext cx="2448272" cy="40262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In-situ </a:t>
            </a:r>
            <a:r>
              <a:rPr lang="it-IT" dirty="0" err="1" smtClean="0"/>
              <a:t>measures</a:t>
            </a:r>
            <a:endParaRPr lang="it-IT" dirty="0"/>
          </a:p>
        </p:txBody>
      </p:sp>
      <p:sp>
        <p:nvSpPr>
          <p:cNvPr id="9" name="Rettangolo arrotondato 8"/>
          <p:cNvSpPr/>
          <p:nvPr/>
        </p:nvSpPr>
        <p:spPr>
          <a:xfrm>
            <a:off x="6173533" y="1388252"/>
            <a:ext cx="3960440" cy="42988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COPERNICUS Marine </a:t>
            </a:r>
            <a:r>
              <a:rPr lang="it-IT" dirty="0" err="1" smtClean="0"/>
              <a:t>hindcast</a:t>
            </a:r>
            <a:r>
              <a:rPr lang="it-IT" dirty="0" smtClean="0"/>
              <a:t> </a:t>
            </a:r>
            <a:r>
              <a:rPr lang="it-IT" dirty="0" err="1" smtClean="0"/>
              <a:t>analysis</a:t>
            </a:r>
            <a:endParaRPr lang="it-IT" dirty="0"/>
          </a:p>
        </p:txBody>
      </p:sp>
      <p:sp>
        <p:nvSpPr>
          <p:cNvPr id="11" name="Freccia in giù 10"/>
          <p:cNvSpPr/>
          <p:nvPr/>
        </p:nvSpPr>
        <p:spPr>
          <a:xfrm>
            <a:off x="2609602" y="1790725"/>
            <a:ext cx="648072" cy="34190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/>
          <p:cNvSpPr/>
          <p:nvPr/>
        </p:nvSpPr>
        <p:spPr>
          <a:xfrm>
            <a:off x="7829717" y="1859171"/>
            <a:ext cx="648072" cy="30022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954503" y="2174363"/>
            <a:ext cx="3888432" cy="1188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 smtClean="0">
              <a:solidFill>
                <a:schemeClr val="accent2"/>
              </a:solidFill>
            </a:endParaRPr>
          </a:p>
          <a:p>
            <a:pPr algn="ctr"/>
            <a:endParaRPr lang="it-IT" b="1" dirty="0" smtClean="0">
              <a:solidFill>
                <a:schemeClr val="accent2"/>
              </a:solidFill>
            </a:endParaRPr>
          </a:p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Time </a:t>
            </a:r>
            <a:r>
              <a:rPr lang="it-IT" b="1" dirty="0" err="1" smtClean="0">
                <a:solidFill>
                  <a:schemeClr val="accent2"/>
                </a:solidFill>
              </a:rPr>
              <a:t>period</a:t>
            </a:r>
            <a:r>
              <a:rPr lang="it-IT" b="1" dirty="0">
                <a:solidFill>
                  <a:schemeClr val="accent2"/>
                </a:solidFill>
              </a:rPr>
              <a:t>:</a:t>
            </a:r>
            <a:endParaRPr lang="it-IT" b="1" dirty="0" smtClean="0">
              <a:solidFill>
                <a:schemeClr val="accent2"/>
              </a:solidFill>
            </a:endParaRPr>
          </a:p>
          <a:p>
            <a:pPr algn="ctr"/>
            <a:r>
              <a:rPr lang="it-IT" dirty="0" smtClean="0"/>
              <a:t> from 01/2014 to 07/2021</a:t>
            </a:r>
          </a:p>
          <a:p>
            <a:pPr algn="ctr"/>
            <a:r>
              <a:rPr lang="it-IT" dirty="0" err="1"/>
              <a:t>Uniformly</a:t>
            </a:r>
            <a:r>
              <a:rPr lang="it-IT" dirty="0"/>
              <a:t> </a:t>
            </a:r>
            <a:r>
              <a:rPr lang="it-IT" dirty="0" err="1"/>
              <a:t>distributed</a:t>
            </a:r>
            <a:r>
              <a:rPr lang="it-IT" dirty="0"/>
              <a:t> in </a:t>
            </a:r>
            <a:r>
              <a:rPr lang="it-IT" dirty="0" err="1"/>
              <a:t>daily</a:t>
            </a:r>
            <a:r>
              <a:rPr lang="it-IT" dirty="0"/>
              <a:t> </a:t>
            </a:r>
            <a:r>
              <a:rPr lang="it-IT" dirty="0" err="1"/>
              <a:t>period</a:t>
            </a:r>
            <a:r>
              <a:rPr lang="it-IT" dirty="0"/>
              <a:t> (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night)</a:t>
            </a:r>
          </a:p>
          <a:p>
            <a:pPr algn="ctr"/>
            <a:endParaRPr lang="it-IT" dirty="0" smtClean="0"/>
          </a:p>
          <a:p>
            <a:pPr algn="ctr"/>
            <a:endParaRPr lang="it-IT" dirty="0"/>
          </a:p>
        </p:txBody>
      </p:sp>
      <p:sp>
        <p:nvSpPr>
          <p:cNvPr id="14" name="Freccia in giù 13"/>
          <p:cNvSpPr/>
          <p:nvPr/>
        </p:nvSpPr>
        <p:spPr>
          <a:xfrm>
            <a:off x="2609602" y="3409986"/>
            <a:ext cx="648072" cy="27237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763320" y="3724868"/>
            <a:ext cx="4124611" cy="831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Depth </a:t>
            </a:r>
            <a:r>
              <a:rPr lang="it-IT" b="1" dirty="0" err="1" smtClean="0">
                <a:solidFill>
                  <a:schemeClr val="accent2"/>
                </a:solidFill>
              </a:rPr>
              <a:t>levels</a:t>
            </a:r>
            <a:r>
              <a:rPr lang="it-IT" b="1" dirty="0" smtClean="0">
                <a:solidFill>
                  <a:schemeClr val="accent2"/>
                </a:solidFill>
              </a:rPr>
              <a:t>:</a:t>
            </a:r>
          </a:p>
          <a:p>
            <a:pPr algn="ctr"/>
            <a:r>
              <a:rPr lang="it-IT" dirty="0" smtClean="0"/>
              <a:t> 0,25 m </a:t>
            </a:r>
            <a:r>
              <a:rPr lang="it-IT" dirty="0" err="1" smtClean="0"/>
              <a:t>interval</a:t>
            </a:r>
            <a:r>
              <a:rPr lang="it-IT" dirty="0" smtClean="0"/>
              <a:t>. </a:t>
            </a:r>
            <a:r>
              <a:rPr lang="it-IT" dirty="0" err="1" smtClean="0"/>
              <a:t>Starting</a:t>
            </a:r>
            <a:r>
              <a:rPr lang="it-IT" dirty="0" smtClean="0"/>
              <a:t> from 0,25 m to bottom</a:t>
            </a:r>
          </a:p>
        </p:txBody>
      </p:sp>
      <p:sp>
        <p:nvSpPr>
          <p:cNvPr id="16" name="Freccia in giù 15"/>
          <p:cNvSpPr/>
          <p:nvPr/>
        </p:nvSpPr>
        <p:spPr>
          <a:xfrm>
            <a:off x="2609602" y="4586455"/>
            <a:ext cx="648072" cy="30799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881410" y="4936182"/>
            <a:ext cx="4006521" cy="1147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Analysis </a:t>
            </a:r>
            <a:r>
              <a:rPr lang="it-IT" b="1" dirty="0" err="1" smtClean="0">
                <a:solidFill>
                  <a:schemeClr val="accent2"/>
                </a:solidFill>
              </a:rPr>
              <a:t>place</a:t>
            </a:r>
            <a:r>
              <a:rPr lang="it-IT" b="1" dirty="0" smtClean="0">
                <a:solidFill>
                  <a:schemeClr val="accent2"/>
                </a:solidFill>
              </a:rPr>
              <a:t>: </a:t>
            </a:r>
          </a:p>
          <a:p>
            <a:pPr algn="ctr"/>
            <a:r>
              <a:rPr lang="it-IT" dirty="0" err="1" smtClean="0"/>
              <a:t>Stations</a:t>
            </a:r>
            <a:r>
              <a:rPr lang="it-IT" dirty="0" smtClean="0"/>
              <a:t> </a:t>
            </a:r>
            <a:r>
              <a:rPr lang="it-IT" dirty="0" err="1" smtClean="0"/>
              <a:t>distributed</a:t>
            </a:r>
            <a:r>
              <a:rPr lang="it-IT" dirty="0" smtClean="0"/>
              <a:t> in the Marano-Grado </a:t>
            </a:r>
            <a:r>
              <a:rPr lang="it-IT" dirty="0" err="1" smtClean="0"/>
              <a:t>lagoon</a:t>
            </a:r>
            <a:r>
              <a:rPr lang="it-IT" dirty="0" smtClean="0"/>
              <a:t>, in the Trieste </a:t>
            </a:r>
            <a:r>
              <a:rPr lang="it-IT" dirty="0" err="1" smtClean="0"/>
              <a:t>Gulf</a:t>
            </a:r>
            <a:r>
              <a:rPr lang="it-IT" dirty="0" smtClean="0"/>
              <a:t> and </a:t>
            </a:r>
            <a:r>
              <a:rPr lang="it-IT" dirty="0" err="1" smtClean="0"/>
              <a:t>near</a:t>
            </a:r>
            <a:r>
              <a:rPr lang="it-IT" dirty="0" smtClean="0"/>
              <a:t> the </a:t>
            </a:r>
            <a:r>
              <a:rPr lang="it-IT" dirty="0" err="1" smtClean="0"/>
              <a:t>coasts</a:t>
            </a:r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6173121" y="2212070"/>
            <a:ext cx="3888432" cy="933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 smtClean="0">
              <a:solidFill>
                <a:schemeClr val="accent2"/>
              </a:solidFill>
            </a:endParaRPr>
          </a:p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Time </a:t>
            </a:r>
            <a:r>
              <a:rPr lang="it-IT" b="1" dirty="0" err="1" smtClean="0">
                <a:solidFill>
                  <a:schemeClr val="accent2"/>
                </a:solidFill>
              </a:rPr>
              <a:t>period</a:t>
            </a:r>
            <a:r>
              <a:rPr lang="it-IT" b="1" dirty="0" smtClean="0">
                <a:solidFill>
                  <a:schemeClr val="accent2"/>
                </a:solidFill>
              </a:rPr>
              <a:t>:</a:t>
            </a:r>
          </a:p>
          <a:p>
            <a:pPr algn="ctr"/>
            <a:r>
              <a:rPr lang="it-IT" dirty="0" smtClean="0"/>
              <a:t> download from 07/2020 to 07/2021</a:t>
            </a:r>
          </a:p>
          <a:p>
            <a:pPr algn="ctr"/>
            <a:r>
              <a:rPr lang="it-IT" dirty="0" err="1"/>
              <a:t>Hourly</a:t>
            </a:r>
            <a:r>
              <a:rPr lang="it-IT" dirty="0"/>
              <a:t> time-</a:t>
            </a:r>
            <a:r>
              <a:rPr lang="it-IT" dirty="0" err="1"/>
              <a:t>steps</a:t>
            </a:r>
            <a:r>
              <a:rPr lang="it-IT" dirty="0"/>
              <a:t>: from 00:30 to 23:30</a:t>
            </a:r>
          </a:p>
          <a:p>
            <a:pPr algn="ctr"/>
            <a:endParaRPr lang="it-IT" dirty="0"/>
          </a:p>
        </p:txBody>
      </p:sp>
      <p:sp>
        <p:nvSpPr>
          <p:cNvPr id="20" name="Freccia in giù 19"/>
          <p:cNvSpPr/>
          <p:nvPr/>
        </p:nvSpPr>
        <p:spPr>
          <a:xfrm>
            <a:off x="7829717" y="3208233"/>
            <a:ext cx="648072" cy="25160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6068318" y="3492642"/>
            <a:ext cx="4124611" cy="1527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 smtClean="0">
              <a:solidFill>
                <a:schemeClr val="accent2"/>
              </a:solidFill>
            </a:endParaRPr>
          </a:p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Depth </a:t>
            </a:r>
            <a:r>
              <a:rPr lang="it-IT" b="1" dirty="0" err="1" smtClean="0">
                <a:solidFill>
                  <a:schemeClr val="accent2"/>
                </a:solidFill>
              </a:rPr>
              <a:t>levels</a:t>
            </a:r>
            <a:r>
              <a:rPr lang="it-IT" b="1" dirty="0" smtClean="0">
                <a:solidFill>
                  <a:schemeClr val="accent2"/>
                </a:solidFill>
              </a:rPr>
              <a:t>:</a:t>
            </a:r>
          </a:p>
          <a:p>
            <a:pPr algn="ctr"/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uniformly</a:t>
            </a:r>
            <a:r>
              <a:rPr lang="it-IT" dirty="0" smtClean="0"/>
              <a:t> </a:t>
            </a:r>
            <a:r>
              <a:rPr lang="it-IT" dirty="0" err="1" smtClean="0"/>
              <a:t>distributed</a:t>
            </a:r>
            <a:r>
              <a:rPr lang="it-IT" dirty="0" smtClean="0"/>
              <a:t> </a:t>
            </a:r>
            <a:r>
              <a:rPr lang="it-IT" dirty="0" err="1" smtClean="0"/>
              <a:t>levels</a:t>
            </a:r>
            <a:r>
              <a:rPr lang="it-IT" dirty="0" smtClean="0"/>
              <a:t>. </a:t>
            </a:r>
          </a:p>
          <a:p>
            <a:pPr algn="ctr"/>
            <a:r>
              <a:rPr lang="it-IT" dirty="0" smtClean="0"/>
              <a:t>First </a:t>
            </a:r>
            <a:r>
              <a:rPr lang="it-IT" dirty="0" err="1" smtClean="0"/>
              <a:t>at</a:t>
            </a:r>
            <a:r>
              <a:rPr lang="it-IT" dirty="0" smtClean="0"/>
              <a:t> 1,02 m, </a:t>
            </a:r>
          </a:p>
          <a:p>
            <a:pPr algn="ctr"/>
            <a:r>
              <a:rPr lang="it-IT" dirty="0" err="1" smtClean="0"/>
              <a:t>Distance</a:t>
            </a:r>
            <a:r>
              <a:rPr lang="it-IT" dirty="0" smtClean="0"/>
              <a:t> ≈ 2 m </a:t>
            </a:r>
            <a:r>
              <a:rPr lang="it-IT" dirty="0" err="1" smtClean="0"/>
              <a:t>until</a:t>
            </a:r>
            <a:r>
              <a:rPr lang="it-IT" dirty="0" smtClean="0"/>
              <a:t> 10 m </a:t>
            </a:r>
          </a:p>
          <a:p>
            <a:pPr algn="ctr"/>
            <a:r>
              <a:rPr lang="it-IT" dirty="0" smtClean="0"/>
              <a:t> ≈ 10  m  for </a:t>
            </a:r>
            <a:r>
              <a:rPr lang="it-IT" dirty="0" err="1" smtClean="0"/>
              <a:t>deeper</a:t>
            </a:r>
            <a:r>
              <a:rPr lang="it-IT" dirty="0" smtClean="0"/>
              <a:t> </a:t>
            </a:r>
            <a:r>
              <a:rPr lang="it-IT" dirty="0" err="1" smtClean="0"/>
              <a:t>values</a:t>
            </a:r>
            <a:endParaRPr lang="it-IT" b="1" dirty="0" smtClean="0">
              <a:solidFill>
                <a:schemeClr val="accent2"/>
              </a:solidFill>
            </a:endParaRPr>
          </a:p>
          <a:p>
            <a:pPr algn="ctr"/>
            <a:endParaRPr lang="it-IT" dirty="0" smtClean="0"/>
          </a:p>
        </p:txBody>
      </p:sp>
      <p:sp>
        <p:nvSpPr>
          <p:cNvPr id="22" name="Freccia in giù 21"/>
          <p:cNvSpPr/>
          <p:nvPr/>
        </p:nvSpPr>
        <p:spPr>
          <a:xfrm>
            <a:off x="7829717" y="5056602"/>
            <a:ext cx="648072" cy="28245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6150492" y="5395273"/>
            <a:ext cx="4006521" cy="86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 smtClean="0">
              <a:solidFill>
                <a:schemeClr val="accent2"/>
              </a:solidFill>
            </a:endParaRPr>
          </a:p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Data </a:t>
            </a:r>
            <a:r>
              <a:rPr lang="it-IT" b="1" dirty="0" err="1" smtClean="0">
                <a:solidFill>
                  <a:schemeClr val="accent2"/>
                </a:solidFill>
              </a:rPr>
              <a:t>spatial</a:t>
            </a:r>
            <a:r>
              <a:rPr lang="it-IT" b="1" dirty="0" smtClean="0">
                <a:solidFill>
                  <a:schemeClr val="accent2"/>
                </a:solidFill>
              </a:rPr>
              <a:t> </a:t>
            </a:r>
            <a:r>
              <a:rPr lang="it-IT" b="1" dirty="0" err="1" smtClean="0">
                <a:solidFill>
                  <a:schemeClr val="accent2"/>
                </a:solidFill>
              </a:rPr>
              <a:t>distribution</a:t>
            </a:r>
            <a:r>
              <a:rPr lang="it-IT" b="1" dirty="0" smtClean="0">
                <a:solidFill>
                  <a:schemeClr val="accent2"/>
                </a:solidFill>
              </a:rPr>
              <a:t>:</a:t>
            </a:r>
          </a:p>
          <a:p>
            <a:pPr algn="ctr"/>
            <a:r>
              <a:rPr lang="it-IT" dirty="0" smtClean="0"/>
              <a:t>Regular </a:t>
            </a:r>
            <a:r>
              <a:rPr lang="it-IT" dirty="0" err="1" smtClean="0"/>
              <a:t>grid</a:t>
            </a:r>
            <a:r>
              <a:rPr lang="it-IT" dirty="0" smtClean="0"/>
              <a:t> 0,0416° x 0,0416°</a:t>
            </a:r>
            <a:r>
              <a:rPr lang="it-IT" b="1" dirty="0" smtClean="0">
                <a:solidFill>
                  <a:schemeClr val="accent2"/>
                </a:solidFill>
              </a:rPr>
              <a:t> </a:t>
            </a:r>
          </a:p>
          <a:p>
            <a:pPr algn="ctr"/>
            <a:endParaRPr lang="it-IT" dirty="0"/>
          </a:p>
        </p:txBody>
      </p:sp>
      <p:sp>
        <p:nvSpPr>
          <p:cNvPr id="24" name="Freccia bidirezionale orizzontale 23"/>
          <p:cNvSpPr/>
          <p:nvPr/>
        </p:nvSpPr>
        <p:spPr>
          <a:xfrm>
            <a:off x="5003429" y="2484971"/>
            <a:ext cx="936104" cy="371936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bidirezionale orizzontale 24"/>
          <p:cNvSpPr/>
          <p:nvPr/>
        </p:nvSpPr>
        <p:spPr>
          <a:xfrm>
            <a:off x="5111377" y="3953626"/>
            <a:ext cx="759588" cy="375918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bidirezionale orizzontale 25"/>
          <p:cNvSpPr/>
          <p:nvPr/>
        </p:nvSpPr>
        <p:spPr>
          <a:xfrm>
            <a:off x="5037596" y="5467085"/>
            <a:ext cx="907150" cy="367374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" y="6577564"/>
            <a:ext cx="2915862" cy="83968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859619" y="2165863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Approximations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99554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01" y="781487"/>
            <a:ext cx="8952634" cy="573465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1713" y="287294"/>
            <a:ext cx="9359562" cy="494193"/>
          </a:xfrm>
        </p:spPr>
        <p:txBody>
          <a:bodyPr/>
          <a:lstStyle/>
          <a:p>
            <a:r>
              <a:rPr lang="it-IT" sz="2800" dirty="0" err="1" smtClean="0"/>
              <a:t>Entire</a:t>
            </a:r>
            <a:r>
              <a:rPr lang="it-IT" sz="2800" dirty="0" smtClean="0"/>
              <a:t> set of </a:t>
            </a:r>
            <a:r>
              <a:rPr lang="it-IT" sz="2800" dirty="0" err="1" smtClean="0"/>
              <a:t>monitored</a:t>
            </a:r>
            <a:r>
              <a:rPr lang="it-IT" sz="2800" dirty="0" smtClean="0"/>
              <a:t> </a:t>
            </a:r>
            <a:r>
              <a:rPr lang="it-IT" sz="2800" dirty="0" err="1" smtClean="0"/>
              <a:t>points</a:t>
            </a:r>
            <a:r>
              <a:rPr lang="it-IT" sz="2800" dirty="0" smtClean="0"/>
              <a:t> from 07/2020 to 07/2021</a:t>
            </a:r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t>4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706" y="6638988"/>
            <a:ext cx="2627827" cy="597233"/>
          </a:xfrm>
          <a:prstGeom prst="rect">
            <a:avLst/>
          </a:prstGeom>
        </p:spPr>
      </p:pic>
      <p:pic>
        <p:nvPicPr>
          <p:cNvPr id="8" name="Immagine 7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02" y="787331"/>
            <a:ext cx="8952634" cy="573465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2" y="6548767"/>
            <a:ext cx="2987870" cy="86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1370" y="116274"/>
            <a:ext cx="9359562" cy="549593"/>
          </a:xfrm>
        </p:spPr>
        <p:txBody>
          <a:bodyPr/>
          <a:lstStyle/>
          <a:p>
            <a:pPr algn="ctr"/>
            <a:r>
              <a:rPr lang="it-IT" dirty="0" smtClean="0"/>
              <a:t>TS-</a:t>
            </a:r>
            <a:r>
              <a:rPr lang="it-IT" dirty="0" err="1" smtClean="0"/>
              <a:t>Diagrams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t>5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706" y="6638988"/>
            <a:ext cx="2627827" cy="597233"/>
          </a:xfrm>
          <a:prstGeom prst="rect">
            <a:avLst/>
          </a:prstGeom>
        </p:spPr>
      </p:pic>
      <p:pic>
        <p:nvPicPr>
          <p:cNvPr id="9" name="Immagine 8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634" y="903018"/>
            <a:ext cx="5486179" cy="4842451"/>
          </a:xfrm>
          <a:prstGeom prst="rect">
            <a:avLst/>
          </a:prstGeom>
        </p:spPr>
      </p:pic>
      <p:pic>
        <p:nvPicPr>
          <p:cNvPr id="8" name="Immagine 7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6" y="903018"/>
            <a:ext cx="5145285" cy="467701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563301"/>
            <a:ext cx="2915862" cy="83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1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0771" y="179437"/>
            <a:ext cx="4898301" cy="549593"/>
          </a:xfrm>
        </p:spPr>
        <p:txBody>
          <a:bodyPr/>
          <a:lstStyle/>
          <a:p>
            <a:r>
              <a:rPr lang="it-IT" dirty="0" err="1" smtClean="0"/>
              <a:t>Entire</a:t>
            </a:r>
            <a:r>
              <a:rPr lang="it-IT" dirty="0" smtClean="0"/>
              <a:t> domain </a:t>
            </a:r>
            <a:r>
              <a:rPr lang="it-IT" dirty="0" err="1" smtClean="0"/>
              <a:t>boxplots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t>6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706" y="6638988"/>
            <a:ext cx="2627827" cy="597233"/>
          </a:xfrm>
          <a:prstGeom prst="rect">
            <a:avLst/>
          </a:prstGeom>
        </p:spPr>
      </p:pic>
      <p:pic>
        <p:nvPicPr>
          <p:cNvPr id="7" name="Immagine 6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2" y="729030"/>
            <a:ext cx="5266047" cy="5259733"/>
          </a:xfrm>
          <a:prstGeom prst="rect">
            <a:avLst/>
          </a:prstGeom>
        </p:spPr>
      </p:pic>
      <p:pic>
        <p:nvPicPr>
          <p:cNvPr id="9" name="Immagine 8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625" y="678569"/>
            <a:ext cx="5430188" cy="544983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" y="6568311"/>
            <a:ext cx="2915862" cy="83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9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5386" y="73302"/>
            <a:ext cx="9359562" cy="771192"/>
          </a:xfrm>
        </p:spPr>
        <p:txBody>
          <a:bodyPr/>
          <a:lstStyle/>
          <a:p>
            <a:pPr algn="ctr"/>
            <a:r>
              <a:rPr lang="it-IT" sz="2400" u="sng" dirty="0" smtClean="0"/>
              <a:t>Temperature</a:t>
            </a:r>
            <a:r>
              <a:rPr lang="it-IT" sz="2400" dirty="0" smtClean="0"/>
              <a:t> </a:t>
            </a:r>
            <a:r>
              <a:rPr lang="it-IT" sz="2400" dirty="0" err="1" smtClean="0"/>
              <a:t>entire</a:t>
            </a:r>
            <a:r>
              <a:rPr lang="it-IT" sz="2400" dirty="0" smtClean="0"/>
              <a:t> domain for </a:t>
            </a:r>
            <a:r>
              <a:rPr lang="it-IT" sz="2400" dirty="0" err="1" smtClean="0"/>
              <a:t>different</a:t>
            </a:r>
            <a:r>
              <a:rPr lang="it-IT" sz="2400" dirty="0" smtClean="0"/>
              <a:t> </a:t>
            </a:r>
            <a:r>
              <a:rPr lang="it-IT" sz="2400" dirty="0" err="1" smtClean="0"/>
              <a:t>seasons</a:t>
            </a:r>
            <a:r>
              <a:rPr lang="it-IT" sz="2400" dirty="0" smtClean="0"/>
              <a:t>: </a:t>
            </a:r>
            <a:br>
              <a:rPr lang="it-IT" sz="2400" dirty="0" smtClean="0"/>
            </a:br>
            <a:r>
              <a:rPr lang="it-IT" sz="2400" dirty="0" err="1" smtClean="0"/>
              <a:t>Jan</a:t>
            </a:r>
            <a:r>
              <a:rPr lang="it-IT" sz="2400" dirty="0" smtClean="0"/>
              <a:t>-</a:t>
            </a:r>
            <a:r>
              <a:rPr lang="it-IT" sz="2400" dirty="0" err="1" smtClean="0"/>
              <a:t>Feb</a:t>
            </a:r>
            <a:r>
              <a:rPr lang="it-IT" sz="2400" dirty="0" smtClean="0"/>
              <a:t>-Mar   </a:t>
            </a:r>
            <a:r>
              <a:rPr lang="it-IT" sz="2400" dirty="0" err="1" smtClean="0"/>
              <a:t>Apr-May-Jun</a:t>
            </a:r>
            <a:r>
              <a:rPr lang="it-IT" sz="2400" dirty="0" smtClean="0"/>
              <a:t>   </a:t>
            </a:r>
            <a:r>
              <a:rPr lang="it-IT" sz="2400" dirty="0" err="1" smtClean="0"/>
              <a:t>Jul-Aug-Sep</a:t>
            </a:r>
            <a:r>
              <a:rPr lang="it-IT" sz="2400" dirty="0" smtClean="0"/>
              <a:t>   </a:t>
            </a:r>
            <a:r>
              <a:rPr lang="it-IT" sz="2400" dirty="0" err="1" smtClean="0"/>
              <a:t>Oct-Nov-Dec</a:t>
            </a:r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t>7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706" y="6638988"/>
            <a:ext cx="2627827" cy="597233"/>
          </a:xfrm>
          <a:prstGeom prst="rect">
            <a:avLst/>
          </a:prstGeom>
        </p:spPr>
      </p:pic>
      <p:pic>
        <p:nvPicPr>
          <p:cNvPr id="7" name="Immagine 6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3" y="910457"/>
            <a:ext cx="5107594" cy="5101454"/>
          </a:xfrm>
          <a:prstGeom prst="rect">
            <a:avLst/>
          </a:prstGeom>
        </p:spPr>
      </p:pic>
      <p:pic>
        <p:nvPicPr>
          <p:cNvPr id="9" name="Immagine 8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" y="874979"/>
            <a:ext cx="5218247" cy="5205613"/>
          </a:xfrm>
          <a:prstGeom prst="rect">
            <a:avLst/>
          </a:prstGeom>
        </p:spPr>
      </p:pic>
      <p:pic>
        <p:nvPicPr>
          <p:cNvPr id="3" name="Immagine 2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914" y="809050"/>
            <a:ext cx="5285135" cy="5285135"/>
          </a:xfrm>
          <a:prstGeom prst="rect">
            <a:avLst/>
          </a:prstGeom>
        </p:spPr>
      </p:pic>
      <p:pic>
        <p:nvPicPr>
          <p:cNvPr id="10" name="Immagine 9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108" y="874979"/>
            <a:ext cx="5245050" cy="525775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568311"/>
            <a:ext cx="2987870" cy="86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878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t>8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706" y="6638988"/>
            <a:ext cx="2627827" cy="597233"/>
          </a:xfrm>
          <a:prstGeom prst="rect">
            <a:avLst/>
          </a:prstGeom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665386" y="139804"/>
            <a:ext cx="9359562" cy="771192"/>
          </a:xfrm>
        </p:spPr>
        <p:txBody>
          <a:bodyPr/>
          <a:lstStyle/>
          <a:p>
            <a:pPr algn="ctr"/>
            <a:r>
              <a:rPr lang="it-IT" sz="2400" u="sng" dirty="0" err="1" smtClean="0"/>
              <a:t>Salinity</a:t>
            </a:r>
            <a:r>
              <a:rPr lang="it-IT" sz="2400" dirty="0" smtClean="0"/>
              <a:t> </a:t>
            </a:r>
            <a:r>
              <a:rPr lang="it-IT" sz="2400" dirty="0" err="1" smtClean="0"/>
              <a:t>entire</a:t>
            </a:r>
            <a:r>
              <a:rPr lang="it-IT" sz="2400" dirty="0" smtClean="0"/>
              <a:t> domain for </a:t>
            </a:r>
            <a:r>
              <a:rPr lang="it-IT" sz="2400" dirty="0" err="1" smtClean="0"/>
              <a:t>different</a:t>
            </a:r>
            <a:r>
              <a:rPr lang="it-IT" sz="2400" dirty="0" smtClean="0"/>
              <a:t> </a:t>
            </a:r>
            <a:r>
              <a:rPr lang="it-IT" sz="2400" dirty="0" err="1" smtClean="0"/>
              <a:t>seasons</a:t>
            </a:r>
            <a:r>
              <a:rPr lang="it-IT" sz="2400" dirty="0" smtClean="0"/>
              <a:t>: </a:t>
            </a:r>
            <a:br>
              <a:rPr lang="it-IT" sz="2400" dirty="0" smtClean="0"/>
            </a:br>
            <a:r>
              <a:rPr lang="it-IT" sz="2400" dirty="0" err="1" smtClean="0"/>
              <a:t>Jan</a:t>
            </a:r>
            <a:r>
              <a:rPr lang="it-IT" sz="2400" dirty="0" smtClean="0"/>
              <a:t>-</a:t>
            </a:r>
            <a:r>
              <a:rPr lang="it-IT" sz="2400" dirty="0" err="1" smtClean="0"/>
              <a:t>Feb</a:t>
            </a:r>
            <a:r>
              <a:rPr lang="it-IT" sz="2400" dirty="0" smtClean="0"/>
              <a:t>-Mar   </a:t>
            </a:r>
            <a:r>
              <a:rPr lang="it-IT" sz="2400" dirty="0" err="1" smtClean="0"/>
              <a:t>Apr-May-Jun</a:t>
            </a:r>
            <a:r>
              <a:rPr lang="it-IT" sz="2400" dirty="0" smtClean="0"/>
              <a:t>   </a:t>
            </a:r>
            <a:r>
              <a:rPr lang="it-IT" sz="2400" dirty="0" err="1" smtClean="0"/>
              <a:t>Jul-Aug-Sep</a:t>
            </a:r>
            <a:r>
              <a:rPr lang="it-IT" sz="2400" dirty="0" smtClean="0"/>
              <a:t>   </a:t>
            </a:r>
            <a:r>
              <a:rPr lang="it-IT" sz="2400" dirty="0" err="1" smtClean="0"/>
              <a:t>Oct-Nov-Dec</a:t>
            </a:r>
            <a:endParaRPr lang="it-IT" sz="2400" dirty="0"/>
          </a:p>
        </p:txBody>
      </p:sp>
      <p:pic>
        <p:nvPicPr>
          <p:cNvPr id="9" name="Immagine 8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0" y="910996"/>
            <a:ext cx="5114410" cy="5108263"/>
          </a:xfrm>
          <a:prstGeom prst="rect">
            <a:avLst/>
          </a:prstGeom>
        </p:spPr>
      </p:pic>
      <p:pic>
        <p:nvPicPr>
          <p:cNvPr id="10" name="Immagine 9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011" y="937768"/>
            <a:ext cx="5123802" cy="5099169"/>
          </a:xfrm>
          <a:prstGeom prst="rect">
            <a:avLst/>
          </a:prstGeom>
        </p:spPr>
      </p:pic>
      <p:pic>
        <p:nvPicPr>
          <p:cNvPr id="11" name="Immagine 10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31" y="899081"/>
            <a:ext cx="5151390" cy="5157582"/>
          </a:xfrm>
          <a:prstGeom prst="rect">
            <a:avLst/>
          </a:prstGeom>
        </p:spPr>
      </p:pic>
      <p:pic>
        <p:nvPicPr>
          <p:cNvPr id="12" name="Immagine 11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67" y="947556"/>
            <a:ext cx="5145667" cy="5145667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8" y="6548767"/>
            <a:ext cx="2987870" cy="86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8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7394" y="90464"/>
            <a:ext cx="9359562" cy="549593"/>
          </a:xfrm>
        </p:spPr>
        <p:txBody>
          <a:bodyPr/>
          <a:lstStyle/>
          <a:p>
            <a:pPr algn="ctr"/>
            <a:r>
              <a:rPr lang="it-IT" dirty="0" err="1" smtClean="0"/>
              <a:t>Spatial</a:t>
            </a:r>
            <a:r>
              <a:rPr lang="it-IT" dirty="0" smtClean="0"/>
              <a:t> </a:t>
            </a:r>
            <a:r>
              <a:rPr lang="it-IT" dirty="0" err="1" smtClean="0"/>
              <a:t>selection</a:t>
            </a:r>
            <a:r>
              <a:rPr lang="it-IT" dirty="0" smtClean="0"/>
              <a:t>: group1 group2 group3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t>9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706" y="6638988"/>
            <a:ext cx="2627827" cy="59723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577564"/>
            <a:ext cx="2987870" cy="86041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02" y="584531"/>
            <a:ext cx="8945699" cy="5730212"/>
          </a:xfrm>
          <a:prstGeom prst="rect">
            <a:avLst/>
          </a:prstGeom>
        </p:spPr>
      </p:pic>
      <p:pic>
        <p:nvPicPr>
          <p:cNvPr id="7" name="Immagine 6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01" y="579674"/>
            <a:ext cx="8945699" cy="573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3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driaClim_PP11_presentation_templat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riaClim_PP11_presentation_template" id="{DEE2EAEC-B7EC-4409-A41F-D0842F5B4EC8}" vid="{E1C1162C-7E69-4302-8E3F-0F76FDFBC84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Presentazione_CASCADE</Template>
  <TotalTime>580</TotalTime>
  <Words>531</Words>
  <Application>Microsoft Office PowerPoint</Application>
  <PresentationFormat>Personalizzato</PresentationFormat>
  <Paragraphs>109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AdriaClim_PP11_presentation_template</vt:lpstr>
      <vt:lpstr>Sviluppo ed implementazione di servizi per il confronto dei prodotti modellistici e delle misure ( Development and implementation of services for the comparison of modeling products and measurements )</vt:lpstr>
      <vt:lpstr>Table of contents:</vt:lpstr>
      <vt:lpstr>Collected data: in-situ measures and CMEMS hindcast</vt:lpstr>
      <vt:lpstr>Entire set of monitored points from 07/2020 to 07/2021</vt:lpstr>
      <vt:lpstr>TS-Diagrams</vt:lpstr>
      <vt:lpstr>Entire domain boxplots</vt:lpstr>
      <vt:lpstr>Temperature entire domain for different seasons:  Jan-Feb-Mar   Apr-May-Jun   Jul-Aug-Sep   Oct-Nov-Dec</vt:lpstr>
      <vt:lpstr>Salinity entire domain for different seasons:  Jan-Feb-Mar   Apr-May-Jun   Jul-Aug-Sep   Oct-Nov-Dec</vt:lpstr>
      <vt:lpstr>Spatial selection: group1 group2 group3</vt:lpstr>
      <vt:lpstr>Group1 Group2 and Group3 for the entire annual period</vt:lpstr>
      <vt:lpstr>Group3 Temperature seasons comparison</vt:lpstr>
      <vt:lpstr>t-test for group1 group2 and group3</vt:lpstr>
      <vt:lpstr>Mean value and t-test results for groups in different seasons</vt:lpstr>
      <vt:lpstr>Foreseen next activities and further developments:</vt:lpstr>
      <vt:lpstr>CONTACT INFORMATION</vt:lpstr>
      <vt:lpstr>Approximations Needed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analysis inside Trieste Gulf</dc:title>
  <dc:creator>Pividori Alex</dc:creator>
  <cp:lastModifiedBy>Pividori Alex</cp:lastModifiedBy>
  <cp:revision>44</cp:revision>
  <dcterms:created xsi:type="dcterms:W3CDTF">2021-09-27T07:31:26Z</dcterms:created>
  <dcterms:modified xsi:type="dcterms:W3CDTF">2021-09-28T09:51:37Z</dcterms:modified>
</cp:coreProperties>
</file>